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72" r:id="rId2"/>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99" r:id="rId17"/>
    <p:sldId id="300" r:id="rId18"/>
    <p:sldId id="301" r:id="rId19"/>
    <p:sldId id="302" r:id="rId20"/>
    <p:sldId id="303" r:id="rId21"/>
    <p:sldId id="304" r:id="rId22"/>
    <p:sldId id="298" r:id="rId23"/>
  </p:sldIdLst>
  <p:sldSz cx="9144000" cy="6858000" type="screen4x3"/>
  <p:notesSz cx="6858000" cy="9144000"/>
  <p:embeddedFontLst>
    <p:embeddedFont>
      <p:font typeface="Wingdings 2" pitchFamily="18" charset="2"/>
      <p:regular r:id="rId24"/>
    </p:embeddedFont>
    <p:embeddedFont>
      <p:font typeface="2  Homa" charset="-78"/>
      <p:regular r:id="rId25"/>
    </p:embeddedFont>
    <p:embeddedFont>
      <p:font typeface="Verdana" pitchFamily="34" charset="0"/>
      <p:regular r:id="rId26"/>
      <p:bold r:id="rId27"/>
      <p:italic r:id="rId28"/>
      <p:boldItalic r:id="rId29"/>
    </p:embeddedFont>
    <p:embeddedFont>
      <p:font typeface="2  Mitra_5 (MRT)" charset="-78"/>
      <p:bold r:id="rId30"/>
    </p:embeddedFont>
    <p:embeddedFont>
      <p:font typeface="B Nazanin" pitchFamily="2" charset="-78"/>
      <p:regular r:id="rId31"/>
    </p:embeddedFont>
    <p:embeddedFont>
      <p:font typeface="IranNastaliq" pitchFamily="2" charset="0"/>
      <p:regular r:id="rId32"/>
    </p:embeddedFont>
    <p:embeddedFont>
      <p:font typeface="Calibri" pitchFamily="34" charset="0"/>
      <p:regular r:id="rId33"/>
      <p:bold r:id="rId34"/>
      <p:italic r:id="rId35"/>
      <p:boldItalic r:id="rId36"/>
    </p:embeddedFont>
    <p:embeddedFont>
      <p:font typeface="Century Gothic" pitchFamily="34" charset="0"/>
      <p:regular r:id="rId37"/>
      <p:bold r:id="rId38"/>
      <p:italic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DF7D"/>
    <a:srgbClr val="D61AA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8" d="100"/>
          <a:sy n="68" d="100"/>
        </p:scale>
        <p:origin x="-1428" y="-1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font" Target="fonts/font1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1.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C67542-A6BE-48B9-8DEA-B97E4485A6C6}" type="doc">
      <dgm:prSet loTypeId="urn:microsoft.com/office/officeart/2005/8/layout/radial1" loCatId="cycle" qsTypeId="urn:microsoft.com/office/officeart/2005/8/quickstyle/simple4" qsCatId="simple" csTypeId="urn:microsoft.com/office/officeart/2005/8/colors/colorful1" csCatId="colorful" phldr="1"/>
      <dgm:spPr/>
      <dgm:t>
        <a:bodyPr/>
        <a:lstStyle/>
        <a:p>
          <a:endParaRPr lang="en-US"/>
        </a:p>
      </dgm:t>
    </dgm:pt>
    <dgm:pt modelId="{0BE60CD5-30A2-434D-B540-482C63655006}">
      <dgm:prSet phldrT="[Text]" custT="1"/>
      <dgm:spPr>
        <a:xfrm>
          <a:off x="3456950" y="1731338"/>
          <a:ext cx="1315698" cy="1315698"/>
        </a:xfrm>
        <a:prstGeom prst="ellipse">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fa-IR" sz="1600">
              <a:solidFill>
                <a:sysClr val="window" lastClr="FFFFFF"/>
              </a:solidFill>
              <a:latin typeface="Calibri"/>
              <a:ea typeface="+mn-ea"/>
              <a:cs typeface="Arial"/>
            </a:rPr>
            <a:t>رهایی از قفس</a:t>
          </a:r>
          <a:endParaRPr lang="en-US" sz="1600">
            <a:solidFill>
              <a:sysClr val="window" lastClr="FFFFFF"/>
            </a:solidFill>
            <a:latin typeface="Calibri"/>
            <a:ea typeface="+mn-ea"/>
            <a:cs typeface="+mn-cs"/>
          </a:endParaRPr>
        </a:p>
      </dgm:t>
    </dgm:pt>
    <dgm:pt modelId="{3C33BF19-2B04-4F45-AEBD-BE255D6E97A1}" type="parTrans" cxnId="{A97FAC73-338A-4A82-964D-07F397C0A05C}">
      <dgm:prSet/>
      <dgm:spPr/>
      <dgm:t>
        <a:bodyPr/>
        <a:lstStyle/>
        <a:p>
          <a:endParaRPr lang="en-US"/>
        </a:p>
      </dgm:t>
    </dgm:pt>
    <dgm:pt modelId="{B9B09AA1-8EF1-447F-8820-FD5DEF982AFA}" type="sibTrans" cxnId="{A97FAC73-338A-4A82-964D-07F397C0A05C}">
      <dgm:prSet/>
      <dgm:spPr/>
      <dgm:t>
        <a:bodyPr/>
        <a:lstStyle/>
        <a:p>
          <a:endParaRPr lang="en-US"/>
        </a:p>
      </dgm:t>
    </dgm:pt>
    <dgm:pt modelId="{7EA577D0-6258-4383-A0C9-2751BA6AC70F}">
      <dgm:prSet phldrT="[Text]" custT="1"/>
      <dgm:spPr>
        <a:xfrm>
          <a:off x="3456950" y="18028"/>
          <a:ext cx="1315698" cy="1315698"/>
        </a:xfrm>
        <a:prstGeom prst="ellipse">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fa-IR" sz="1400">
              <a:solidFill>
                <a:sysClr val="window" lastClr="FFFFFF"/>
              </a:solidFill>
              <a:latin typeface="Calibri"/>
              <a:ea typeface="+mn-ea"/>
              <a:cs typeface="Arial"/>
            </a:rPr>
            <a:t>آشنایی با مولوی نویسنده داستان</a:t>
          </a:r>
          <a:endParaRPr lang="en-US" sz="1400">
            <a:solidFill>
              <a:sysClr val="window" lastClr="FFFFFF"/>
            </a:solidFill>
            <a:latin typeface="Calibri"/>
            <a:ea typeface="+mn-ea"/>
            <a:cs typeface="+mn-cs"/>
          </a:endParaRPr>
        </a:p>
      </dgm:t>
    </dgm:pt>
    <dgm:pt modelId="{162E73C6-C0CF-4483-AB45-8195A27B732B}" type="parTrans" cxnId="{1BA8AA54-033C-461F-9496-03C1685A8F31}">
      <dgm:prSet/>
      <dgm:spPr>
        <a:xfrm rot="16200000">
          <a:off x="3915994" y="1518144"/>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8491B502-7059-48A3-8DB3-86A454FC40A1}" type="sibTrans" cxnId="{1BA8AA54-033C-461F-9496-03C1685A8F31}">
      <dgm:prSet/>
      <dgm:spPr/>
      <dgm:t>
        <a:bodyPr/>
        <a:lstStyle/>
        <a:p>
          <a:endParaRPr lang="en-US"/>
        </a:p>
      </dgm:t>
    </dgm:pt>
    <dgm:pt modelId="{9960DD67-2DE3-4456-9E86-9536224BE270}">
      <dgm:prSet phldrT="[Text]" custT="1"/>
      <dgm:spPr>
        <a:xfrm>
          <a:off x="5170260" y="1731338"/>
          <a:ext cx="1315698" cy="1315698"/>
        </a:xfrm>
        <a:prstGeom prst="ellipse">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fa-IR" sz="1400">
              <a:solidFill>
                <a:sysClr val="window" lastClr="FFFFFF"/>
              </a:solidFill>
              <a:latin typeface="Calibri"/>
              <a:ea typeface="+mn-ea"/>
              <a:cs typeface="Arial"/>
            </a:rPr>
            <a:t>آشنایی با پرنده طوطی</a:t>
          </a:r>
          <a:endParaRPr lang="en-US" sz="1400">
            <a:solidFill>
              <a:sysClr val="window" lastClr="FFFFFF"/>
            </a:solidFill>
            <a:latin typeface="Calibri"/>
            <a:ea typeface="+mn-ea"/>
            <a:cs typeface="+mn-cs"/>
          </a:endParaRPr>
        </a:p>
      </dgm:t>
    </dgm:pt>
    <dgm:pt modelId="{75567B75-45CF-4A87-88C5-BF5A4231E219}" type="parTrans" cxnId="{BDEEC042-D08F-4576-8164-3B87764AB988}">
      <dgm:prSet/>
      <dgm:spPr>
        <a:xfrm>
          <a:off x="4772649" y="2374798"/>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42012C5B-57D1-49DF-A8EF-0042A27E1E39}" type="sibTrans" cxnId="{BDEEC042-D08F-4576-8164-3B87764AB988}">
      <dgm:prSet/>
      <dgm:spPr/>
      <dgm:t>
        <a:bodyPr/>
        <a:lstStyle/>
        <a:p>
          <a:endParaRPr lang="en-US"/>
        </a:p>
      </dgm:t>
    </dgm:pt>
    <dgm:pt modelId="{9703C0F0-4BFE-4A39-ABA5-5FA0B2F92D88}">
      <dgm:prSet phldrT="[Text]" custT="1"/>
      <dgm:spPr>
        <a:xfrm>
          <a:off x="3456950" y="3444647"/>
          <a:ext cx="1315698" cy="1315698"/>
        </a:xfrm>
        <a:prstGeom prst="ellipse">
          <a:avLst/>
        </a:prstGeom>
        <a:gradFill rotWithShape="0">
          <a:gsLst>
            <a:gs pos="0">
              <a:srgbClr val="8064A2">
                <a:hueOff val="0"/>
                <a:satOff val="0"/>
                <a:lumOff val="0"/>
                <a:alphaOff val="0"/>
                <a:shade val="51000"/>
                <a:satMod val="130000"/>
              </a:srgbClr>
            </a:gs>
            <a:gs pos="80000">
              <a:srgbClr val="8064A2">
                <a:hueOff val="0"/>
                <a:satOff val="0"/>
                <a:lumOff val="0"/>
                <a:alphaOff val="0"/>
                <a:shade val="93000"/>
                <a:satMod val="130000"/>
              </a:srgbClr>
            </a:gs>
            <a:gs pos="100000">
              <a:srgbClr val="8064A2">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fa-IR" sz="1400">
              <a:solidFill>
                <a:sysClr val="window" lastClr="FFFFFF"/>
              </a:solidFill>
              <a:latin typeface="Calibri"/>
              <a:ea typeface="+mn-ea"/>
              <a:cs typeface="Arial"/>
            </a:rPr>
            <a:t>آشنایی با آزادی</a:t>
          </a:r>
          <a:endParaRPr lang="en-US" sz="1400">
            <a:solidFill>
              <a:sysClr val="window" lastClr="FFFFFF"/>
            </a:solidFill>
            <a:latin typeface="Calibri"/>
            <a:ea typeface="+mn-ea"/>
            <a:cs typeface="+mn-cs"/>
          </a:endParaRPr>
        </a:p>
      </dgm:t>
    </dgm:pt>
    <dgm:pt modelId="{FF698E9F-5A0B-4BC1-9DA2-91AA4CE5C86E}" type="parTrans" cxnId="{CDBD4082-F465-4BEF-8793-1DF62F8BD6D5}">
      <dgm:prSet/>
      <dgm:spPr>
        <a:xfrm rot="5400000">
          <a:off x="3915994" y="3231453"/>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0929C300-F299-423A-90C5-36F1046A2B5B}" type="sibTrans" cxnId="{CDBD4082-F465-4BEF-8793-1DF62F8BD6D5}">
      <dgm:prSet/>
      <dgm:spPr/>
      <dgm:t>
        <a:bodyPr/>
        <a:lstStyle/>
        <a:p>
          <a:endParaRPr lang="en-US"/>
        </a:p>
      </dgm:t>
    </dgm:pt>
    <dgm:pt modelId="{A6257E83-2123-465A-95C0-5230FBA6C9C8}">
      <dgm:prSet phldrT="[Text]" custT="1"/>
      <dgm:spPr>
        <a:xfrm>
          <a:off x="1743641" y="1731338"/>
          <a:ext cx="1315698" cy="1315698"/>
        </a:xfrm>
        <a:prstGeom prst="ellipse">
          <a:avLst/>
        </a:prstGeom>
        <a:gradFill rotWithShape="0">
          <a:gsLst>
            <a:gs pos="0">
              <a:srgbClr val="4BACC6">
                <a:hueOff val="0"/>
                <a:satOff val="0"/>
                <a:lumOff val="0"/>
                <a:alphaOff val="0"/>
                <a:shade val="51000"/>
                <a:satMod val="130000"/>
              </a:srgbClr>
            </a:gs>
            <a:gs pos="80000">
              <a:srgbClr val="4BACC6">
                <a:hueOff val="0"/>
                <a:satOff val="0"/>
                <a:lumOff val="0"/>
                <a:alphaOff val="0"/>
                <a:shade val="93000"/>
                <a:satMod val="130000"/>
              </a:srgbClr>
            </a:gs>
            <a:gs pos="100000">
              <a:srgbClr val="4BACC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a:lstStyle/>
        <a:p>
          <a:r>
            <a:rPr lang="fa-IR" sz="1400">
              <a:solidFill>
                <a:sysClr val="window" lastClr="FFFFFF"/>
              </a:solidFill>
              <a:latin typeface="Calibri"/>
              <a:ea typeface="+mn-ea"/>
              <a:cs typeface="Arial"/>
            </a:rPr>
            <a:t>آشنایی با شغل بازرگانی</a:t>
          </a:r>
          <a:endParaRPr lang="en-US" sz="1400">
            <a:solidFill>
              <a:sysClr val="window" lastClr="FFFFFF"/>
            </a:solidFill>
            <a:latin typeface="Calibri"/>
            <a:ea typeface="+mn-ea"/>
            <a:cs typeface="+mn-cs"/>
          </a:endParaRPr>
        </a:p>
      </dgm:t>
    </dgm:pt>
    <dgm:pt modelId="{C875D8D7-8CDC-447B-BBF2-08059730DA86}" type="parTrans" cxnId="{FEEADADD-0B1E-471C-8BE9-84CD31A24F54}">
      <dgm:prSet/>
      <dgm:spPr>
        <a:xfrm rot="10800000">
          <a:off x="3059339" y="2374798"/>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BD8490C6-4FD9-478D-8729-8DD2B4A9097B}" type="sibTrans" cxnId="{FEEADADD-0B1E-471C-8BE9-84CD31A24F54}">
      <dgm:prSet/>
      <dgm:spPr/>
      <dgm:t>
        <a:bodyPr/>
        <a:lstStyle/>
        <a:p>
          <a:endParaRPr lang="en-US"/>
        </a:p>
      </dgm:t>
    </dgm:pt>
    <dgm:pt modelId="{CC164A23-D12A-4A42-91A8-3D0B6406A5CE}" type="pres">
      <dgm:prSet presAssocID="{5AC67542-A6BE-48B9-8DEA-B97E4485A6C6}" presName="cycle" presStyleCnt="0">
        <dgm:presLayoutVars>
          <dgm:chMax val="1"/>
          <dgm:dir/>
          <dgm:animLvl val="ctr"/>
          <dgm:resizeHandles val="exact"/>
        </dgm:presLayoutVars>
      </dgm:prSet>
      <dgm:spPr/>
      <dgm:t>
        <a:bodyPr/>
        <a:lstStyle/>
        <a:p>
          <a:endParaRPr lang="en-US"/>
        </a:p>
      </dgm:t>
    </dgm:pt>
    <dgm:pt modelId="{DBFC782A-B0C8-4D8B-AB0A-CF854E2474E6}" type="pres">
      <dgm:prSet presAssocID="{0BE60CD5-30A2-434D-B540-482C63655006}" presName="centerShape" presStyleLbl="node0" presStyleIdx="0" presStyleCnt="1"/>
      <dgm:spPr/>
      <dgm:t>
        <a:bodyPr/>
        <a:lstStyle/>
        <a:p>
          <a:endParaRPr lang="en-US"/>
        </a:p>
      </dgm:t>
    </dgm:pt>
    <dgm:pt modelId="{3BC29420-36D6-4FAF-B3E8-C360C9F362F4}" type="pres">
      <dgm:prSet presAssocID="{162E73C6-C0CF-4483-AB45-8195A27B732B}" presName="Name9" presStyleLbl="parChTrans1D2" presStyleIdx="0" presStyleCnt="4"/>
      <dgm:spPr/>
      <dgm:t>
        <a:bodyPr/>
        <a:lstStyle/>
        <a:p>
          <a:endParaRPr lang="en-US"/>
        </a:p>
      </dgm:t>
    </dgm:pt>
    <dgm:pt modelId="{2E3BD43F-97AA-451E-BC48-7218705CE1AC}" type="pres">
      <dgm:prSet presAssocID="{162E73C6-C0CF-4483-AB45-8195A27B732B}" presName="connTx" presStyleLbl="parChTrans1D2" presStyleIdx="0" presStyleCnt="4"/>
      <dgm:spPr/>
      <dgm:t>
        <a:bodyPr/>
        <a:lstStyle/>
        <a:p>
          <a:endParaRPr lang="en-US"/>
        </a:p>
      </dgm:t>
    </dgm:pt>
    <dgm:pt modelId="{6CE27EBB-10B9-4D42-8FD9-C5C3C7B378F8}" type="pres">
      <dgm:prSet presAssocID="{7EA577D0-6258-4383-A0C9-2751BA6AC70F}" presName="node" presStyleLbl="node1" presStyleIdx="0" presStyleCnt="4">
        <dgm:presLayoutVars>
          <dgm:bulletEnabled val="1"/>
        </dgm:presLayoutVars>
      </dgm:prSet>
      <dgm:spPr/>
      <dgm:t>
        <a:bodyPr/>
        <a:lstStyle/>
        <a:p>
          <a:endParaRPr lang="en-US"/>
        </a:p>
      </dgm:t>
    </dgm:pt>
    <dgm:pt modelId="{0C90C209-4DBE-4AF1-A20F-35432F500210}" type="pres">
      <dgm:prSet presAssocID="{75567B75-45CF-4A87-88C5-BF5A4231E219}" presName="Name9" presStyleLbl="parChTrans1D2" presStyleIdx="1" presStyleCnt="4"/>
      <dgm:spPr/>
      <dgm:t>
        <a:bodyPr/>
        <a:lstStyle/>
        <a:p>
          <a:endParaRPr lang="en-US"/>
        </a:p>
      </dgm:t>
    </dgm:pt>
    <dgm:pt modelId="{4C7A28DF-9EE9-479C-A2D6-2FDD04B02A92}" type="pres">
      <dgm:prSet presAssocID="{75567B75-45CF-4A87-88C5-BF5A4231E219}" presName="connTx" presStyleLbl="parChTrans1D2" presStyleIdx="1" presStyleCnt="4"/>
      <dgm:spPr/>
      <dgm:t>
        <a:bodyPr/>
        <a:lstStyle/>
        <a:p>
          <a:endParaRPr lang="en-US"/>
        </a:p>
      </dgm:t>
    </dgm:pt>
    <dgm:pt modelId="{0F9344CE-5B46-41D4-8FC3-A283B4C83299}" type="pres">
      <dgm:prSet presAssocID="{9960DD67-2DE3-4456-9E86-9536224BE270}" presName="node" presStyleLbl="node1" presStyleIdx="1" presStyleCnt="4">
        <dgm:presLayoutVars>
          <dgm:bulletEnabled val="1"/>
        </dgm:presLayoutVars>
      </dgm:prSet>
      <dgm:spPr/>
      <dgm:t>
        <a:bodyPr/>
        <a:lstStyle/>
        <a:p>
          <a:endParaRPr lang="en-US"/>
        </a:p>
      </dgm:t>
    </dgm:pt>
    <dgm:pt modelId="{E55D0A85-7A8D-4836-956C-5E66F340878D}" type="pres">
      <dgm:prSet presAssocID="{FF698E9F-5A0B-4BC1-9DA2-91AA4CE5C86E}" presName="Name9" presStyleLbl="parChTrans1D2" presStyleIdx="2" presStyleCnt="4"/>
      <dgm:spPr/>
      <dgm:t>
        <a:bodyPr/>
        <a:lstStyle/>
        <a:p>
          <a:endParaRPr lang="en-US"/>
        </a:p>
      </dgm:t>
    </dgm:pt>
    <dgm:pt modelId="{0E3A8DB5-1DE3-44A8-8496-56392761F481}" type="pres">
      <dgm:prSet presAssocID="{FF698E9F-5A0B-4BC1-9DA2-91AA4CE5C86E}" presName="connTx" presStyleLbl="parChTrans1D2" presStyleIdx="2" presStyleCnt="4"/>
      <dgm:spPr/>
      <dgm:t>
        <a:bodyPr/>
        <a:lstStyle/>
        <a:p>
          <a:endParaRPr lang="en-US"/>
        </a:p>
      </dgm:t>
    </dgm:pt>
    <dgm:pt modelId="{66FFCF6E-6A5F-4EAC-9CD6-FAC4432F9E78}" type="pres">
      <dgm:prSet presAssocID="{9703C0F0-4BFE-4A39-ABA5-5FA0B2F92D88}" presName="node" presStyleLbl="node1" presStyleIdx="2" presStyleCnt="4">
        <dgm:presLayoutVars>
          <dgm:bulletEnabled val="1"/>
        </dgm:presLayoutVars>
      </dgm:prSet>
      <dgm:spPr/>
      <dgm:t>
        <a:bodyPr/>
        <a:lstStyle/>
        <a:p>
          <a:endParaRPr lang="en-US"/>
        </a:p>
      </dgm:t>
    </dgm:pt>
    <dgm:pt modelId="{E9ADD7B0-38AD-4DF9-BED3-4E9272D75F23}" type="pres">
      <dgm:prSet presAssocID="{C875D8D7-8CDC-447B-BBF2-08059730DA86}" presName="Name9" presStyleLbl="parChTrans1D2" presStyleIdx="3" presStyleCnt="4"/>
      <dgm:spPr/>
      <dgm:t>
        <a:bodyPr/>
        <a:lstStyle/>
        <a:p>
          <a:endParaRPr lang="en-US"/>
        </a:p>
      </dgm:t>
    </dgm:pt>
    <dgm:pt modelId="{E57BE9AF-EE2F-4280-B202-E04851F841C5}" type="pres">
      <dgm:prSet presAssocID="{C875D8D7-8CDC-447B-BBF2-08059730DA86}" presName="connTx" presStyleLbl="parChTrans1D2" presStyleIdx="3" presStyleCnt="4"/>
      <dgm:spPr/>
      <dgm:t>
        <a:bodyPr/>
        <a:lstStyle/>
        <a:p>
          <a:endParaRPr lang="en-US"/>
        </a:p>
      </dgm:t>
    </dgm:pt>
    <dgm:pt modelId="{72FE53DE-DCF8-4F5A-99DF-28CE57C567BE}" type="pres">
      <dgm:prSet presAssocID="{A6257E83-2123-465A-95C0-5230FBA6C9C8}" presName="node" presStyleLbl="node1" presStyleIdx="3" presStyleCnt="4">
        <dgm:presLayoutVars>
          <dgm:bulletEnabled val="1"/>
        </dgm:presLayoutVars>
      </dgm:prSet>
      <dgm:spPr/>
      <dgm:t>
        <a:bodyPr/>
        <a:lstStyle/>
        <a:p>
          <a:endParaRPr lang="en-US"/>
        </a:p>
      </dgm:t>
    </dgm:pt>
  </dgm:ptLst>
  <dgm:cxnLst>
    <dgm:cxn modelId="{A97FAC73-338A-4A82-964D-07F397C0A05C}" srcId="{5AC67542-A6BE-48B9-8DEA-B97E4485A6C6}" destId="{0BE60CD5-30A2-434D-B540-482C63655006}" srcOrd="0" destOrd="0" parTransId="{3C33BF19-2B04-4F45-AEBD-BE255D6E97A1}" sibTransId="{B9B09AA1-8EF1-447F-8820-FD5DEF982AFA}"/>
    <dgm:cxn modelId="{2B45F1FC-DF6C-431B-9D60-E0B9F9F8792D}" type="presOf" srcId="{FF698E9F-5A0B-4BC1-9DA2-91AA4CE5C86E}" destId="{E55D0A85-7A8D-4836-956C-5E66F340878D}" srcOrd="0" destOrd="0" presId="urn:microsoft.com/office/officeart/2005/8/layout/radial1"/>
    <dgm:cxn modelId="{6F063675-8574-412A-A12A-4C86DB1A4344}" type="presOf" srcId="{75567B75-45CF-4A87-88C5-BF5A4231E219}" destId="{0C90C209-4DBE-4AF1-A20F-35432F500210}" srcOrd="0" destOrd="0" presId="urn:microsoft.com/office/officeart/2005/8/layout/radial1"/>
    <dgm:cxn modelId="{6D7D0F96-C611-4E89-8ECB-FC968069DA60}" type="presOf" srcId="{FF698E9F-5A0B-4BC1-9DA2-91AA4CE5C86E}" destId="{0E3A8DB5-1DE3-44A8-8496-56392761F481}" srcOrd="1" destOrd="0" presId="urn:microsoft.com/office/officeart/2005/8/layout/radial1"/>
    <dgm:cxn modelId="{7C483480-6948-4DC7-B4B3-1894D60A1D47}" type="presOf" srcId="{C875D8D7-8CDC-447B-BBF2-08059730DA86}" destId="{E9ADD7B0-38AD-4DF9-BED3-4E9272D75F23}" srcOrd="0" destOrd="0" presId="urn:microsoft.com/office/officeart/2005/8/layout/radial1"/>
    <dgm:cxn modelId="{1E9A69BA-F0DE-4521-A92E-EC65CB712C1D}" type="presOf" srcId="{162E73C6-C0CF-4483-AB45-8195A27B732B}" destId="{2E3BD43F-97AA-451E-BC48-7218705CE1AC}" srcOrd="1" destOrd="0" presId="urn:microsoft.com/office/officeart/2005/8/layout/radial1"/>
    <dgm:cxn modelId="{0B09ABC3-1068-4599-BD54-88DBC37F28DF}" type="presOf" srcId="{75567B75-45CF-4A87-88C5-BF5A4231E219}" destId="{4C7A28DF-9EE9-479C-A2D6-2FDD04B02A92}" srcOrd="1" destOrd="0" presId="urn:microsoft.com/office/officeart/2005/8/layout/radial1"/>
    <dgm:cxn modelId="{D4C4CFB6-E935-42A4-9B4F-44F54285BDD3}" type="presOf" srcId="{9960DD67-2DE3-4456-9E86-9536224BE270}" destId="{0F9344CE-5B46-41D4-8FC3-A283B4C83299}" srcOrd="0" destOrd="0" presId="urn:microsoft.com/office/officeart/2005/8/layout/radial1"/>
    <dgm:cxn modelId="{05F7B21C-A6B2-491D-AF8E-7A184C3B13C2}" type="presOf" srcId="{7EA577D0-6258-4383-A0C9-2751BA6AC70F}" destId="{6CE27EBB-10B9-4D42-8FD9-C5C3C7B378F8}" srcOrd="0" destOrd="0" presId="urn:microsoft.com/office/officeart/2005/8/layout/radial1"/>
    <dgm:cxn modelId="{77A3D4E4-7729-415B-9909-A09F3E409066}" type="presOf" srcId="{5AC67542-A6BE-48B9-8DEA-B97E4485A6C6}" destId="{CC164A23-D12A-4A42-91A8-3D0B6406A5CE}" srcOrd="0" destOrd="0" presId="urn:microsoft.com/office/officeart/2005/8/layout/radial1"/>
    <dgm:cxn modelId="{67F4A169-E7D2-45E8-B70E-0F6A0C6174E1}" type="presOf" srcId="{0BE60CD5-30A2-434D-B540-482C63655006}" destId="{DBFC782A-B0C8-4D8B-AB0A-CF854E2474E6}" srcOrd="0" destOrd="0" presId="urn:microsoft.com/office/officeart/2005/8/layout/radial1"/>
    <dgm:cxn modelId="{CDBD4082-F465-4BEF-8793-1DF62F8BD6D5}" srcId="{0BE60CD5-30A2-434D-B540-482C63655006}" destId="{9703C0F0-4BFE-4A39-ABA5-5FA0B2F92D88}" srcOrd="2" destOrd="0" parTransId="{FF698E9F-5A0B-4BC1-9DA2-91AA4CE5C86E}" sibTransId="{0929C300-F299-423A-90C5-36F1046A2B5B}"/>
    <dgm:cxn modelId="{FEEADADD-0B1E-471C-8BE9-84CD31A24F54}" srcId="{0BE60CD5-30A2-434D-B540-482C63655006}" destId="{A6257E83-2123-465A-95C0-5230FBA6C9C8}" srcOrd="3" destOrd="0" parTransId="{C875D8D7-8CDC-447B-BBF2-08059730DA86}" sibTransId="{BD8490C6-4FD9-478D-8729-8DD2B4A9097B}"/>
    <dgm:cxn modelId="{BDEEC042-D08F-4576-8164-3B87764AB988}" srcId="{0BE60CD5-30A2-434D-B540-482C63655006}" destId="{9960DD67-2DE3-4456-9E86-9536224BE270}" srcOrd="1" destOrd="0" parTransId="{75567B75-45CF-4A87-88C5-BF5A4231E219}" sibTransId="{42012C5B-57D1-49DF-A8EF-0042A27E1E39}"/>
    <dgm:cxn modelId="{1BA8AA54-033C-461F-9496-03C1685A8F31}" srcId="{0BE60CD5-30A2-434D-B540-482C63655006}" destId="{7EA577D0-6258-4383-A0C9-2751BA6AC70F}" srcOrd="0" destOrd="0" parTransId="{162E73C6-C0CF-4483-AB45-8195A27B732B}" sibTransId="{8491B502-7059-48A3-8DB3-86A454FC40A1}"/>
    <dgm:cxn modelId="{120182AB-431B-4B40-85D6-EF12E7FA5385}" type="presOf" srcId="{C875D8D7-8CDC-447B-BBF2-08059730DA86}" destId="{E57BE9AF-EE2F-4280-B202-E04851F841C5}" srcOrd="1" destOrd="0" presId="urn:microsoft.com/office/officeart/2005/8/layout/radial1"/>
    <dgm:cxn modelId="{ACD7E030-DCD8-4BB4-8179-3ED6CC8C9AA0}" type="presOf" srcId="{A6257E83-2123-465A-95C0-5230FBA6C9C8}" destId="{72FE53DE-DCF8-4F5A-99DF-28CE57C567BE}" srcOrd="0" destOrd="0" presId="urn:microsoft.com/office/officeart/2005/8/layout/radial1"/>
    <dgm:cxn modelId="{C2777663-8E90-4420-BCC2-7C8022C6765C}" type="presOf" srcId="{162E73C6-C0CF-4483-AB45-8195A27B732B}" destId="{3BC29420-36D6-4FAF-B3E8-C360C9F362F4}" srcOrd="0" destOrd="0" presId="urn:microsoft.com/office/officeart/2005/8/layout/radial1"/>
    <dgm:cxn modelId="{CEE38AEE-D458-438C-8228-8417EB1B5077}" type="presOf" srcId="{9703C0F0-4BFE-4A39-ABA5-5FA0B2F92D88}" destId="{66FFCF6E-6A5F-4EAC-9CD6-FAC4432F9E78}" srcOrd="0" destOrd="0" presId="urn:microsoft.com/office/officeart/2005/8/layout/radial1"/>
    <dgm:cxn modelId="{6F820381-108D-444E-B669-B0DF00433773}" type="presParOf" srcId="{CC164A23-D12A-4A42-91A8-3D0B6406A5CE}" destId="{DBFC782A-B0C8-4D8B-AB0A-CF854E2474E6}" srcOrd="0" destOrd="0" presId="urn:microsoft.com/office/officeart/2005/8/layout/radial1"/>
    <dgm:cxn modelId="{9426C3C7-8A52-4EAD-8406-FA108817ABCD}" type="presParOf" srcId="{CC164A23-D12A-4A42-91A8-3D0B6406A5CE}" destId="{3BC29420-36D6-4FAF-B3E8-C360C9F362F4}" srcOrd="1" destOrd="0" presId="urn:microsoft.com/office/officeart/2005/8/layout/radial1"/>
    <dgm:cxn modelId="{9150A8ED-2D3B-474F-A5F5-CFF5FDEB48D4}" type="presParOf" srcId="{3BC29420-36D6-4FAF-B3E8-C360C9F362F4}" destId="{2E3BD43F-97AA-451E-BC48-7218705CE1AC}" srcOrd="0" destOrd="0" presId="urn:microsoft.com/office/officeart/2005/8/layout/radial1"/>
    <dgm:cxn modelId="{A1D202FA-C051-4637-9CA0-84AD4D3AFFCC}" type="presParOf" srcId="{CC164A23-D12A-4A42-91A8-3D0B6406A5CE}" destId="{6CE27EBB-10B9-4D42-8FD9-C5C3C7B378F8}" srcOrd="2" destOrd="0" presId="urn:microsoft.com/office/officeart/2005/8/layout/radial1"/>
    <dgm:cxn modelId="{F8B06EB8-F645-43F2-88C4-DE70B9907003}" type="presParOf" srcId="{CC164A23-D12A-4A42-91A8-3D0B6406A5CE}" destId="{0C90C209-4DBE-4AF1-A20F-35432F500210}" srcOrd="3" destOrd="0" presId="urn:microsoft.com/office/officeart/2005/8/layout/radial1"/>
    <dgm:cxn modelId="{545908A8-402F-4254-8A58-3EB7871DA2C0}" type="presParOf" srcId="{0C90C209-4DBE-4AF1-A20F-35432F500210}" destId="{4C7A28DF-9EE9-479C-A2D6-2FDD04B02A92}" srcOrd="0" destOrd="0" presId="urn:microsoft.com/office/officeart/2005/8/layout/radial1"/>
    <dgm:cxn modelId="{657CD58D-D662-441D-B6D4-89A14F383CCC}" type="presParOf" srcId="{CC164A23-D12A-4A42-91A8-3D0B6406A5CE}" destId="{0F9344CE-5B46-41D4-8FC3-A283B4C83299}" srcOrd="4" destOrd="0" presId="urn:microsoft.com/office/officeart/2005/8/layout/radial1"/>
    <dgm:cxn modelId="{B3288927-B6E0-491D-8705-E31B9A5532A7}" type="presParOf" srcId="{CC164A23-D12A-4A42-91A8-3D0B6406A5CE}" destId="{E55D0A85-7A8D-4836-956C-5E66F340878D}" srcOrd="5" destOrd="0" presId="urn:microsoft.com/office/officeart/2005/8/layout/radial1"/>
    <dgm:cxn modelId="{815F05A0-0866-41F3-A4A7-0B7FD784240F}" type="presParOf" srcId="{E55D0A85-7A8D-4836-956C-5E66F340878D}" destId="{0E3A8DB5-1DE3-44A8-8496-56392761F481}" srcOrd="0" destOrd="0" presId="urn:microsoft.com/office/officeart/2005/8/layout/radial1"/>
    <dgm:cxn modelId="{9FEBDADC-1CDA-4B12-8C0C-90995C4CE466}" type="presParOf" srcId="{CC164A23-D12A-4A42-91A8-3D0B6406A5CE}" destId="{66FFCF6E-6A5F-4EAC-9CD6-FAC4432F9E78}" srcOrd="6" destOrd="0" presId="urn:microsoft.com/office/officeart/2005/8/layout/radial1"/>
    <dgm:cxn modelId="{3CD69474-7C02-4112-B8AF-D08FE8FD86F4}" type="presParOf" srcId="{CC164A23-D12A-4A42-91A8-3D0B6406A5CE}" destId="{E9ADD7B0-38AD-4DF9-BED3-4E9272D75F23}" srcOrd="7" destOrd="0" presId="urn:microsoft.com/office/officeart/2005/8/layout/radial1"/>
    <dgm:cxn modelId="{98944D2D-3FD6-45DE-AA6C-53A9FB709772}" type="presParOf" srcId="{E9ADD7B0-38AD-4DF9-BED3-4E9272D75F23}" destId="{E57BE9AF-EE2F-4280-B202-E04851F841C5}" srcOrd="0" destOrd="0" presId="urn:microsoft.com/office/officeart/2005/8/layout/radial1"/>
    <dgm:cxn modelId="{3CD6136A-E46A-4956-9D99-C5FBAF216AE5}" type="presParOf" srcId="{CC164A23-D12A-4A42-91A8-3D0B6406A5CE}" destId="{72FE53DE-DCF8-4F5A-99DF-28CE57C567BE}"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FC782A-B0C8-4D8B-AB0A-CF854E2474E6}">
      <dsp:nvSpPr>
        <dsp:cNvPr id="0" name=""/>
        <dsp:cNvSpPr/>
      </dsp:nvSpPr>
      <dsp:spPr>
        <a:xfrm>
          <a:off x="3456950" y="1731338"/>
          <a:ext cx="1315698" cy="1315698"/>
        </a:xfrm>
        <a:prstGeom prst="ellipse">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a:solidFill>
                <a:sysClr val="window" lastClr="FFFFFF"/>
              </a:solidFill>
              <a:latin typeface="Calibri"/>
              <a:ea typeface="+mn-ea"/>
              <a:cs typeface="Arial"/>
            </a:rPr>
            <a:t>رهایی از قفس</a:t>
          </a:r>
          <a:endParaRPr lang="en-US" sz="1600" kern="1200">
            <a:solidFill>
              <a:sysClr val="window" lastClr="FFFFFF"/>
            </a:solidFill>
            <a:latin typeface="Calibri"/>
            <a:ea typeface="+mn-ea"/>
            <a:cs typeface="+mn-cs"/>
          </a:endParaRPr>
        </a:p>
      </dsp:txBody>
      <dsp:txXfrm>
        <a:off x="3649630" y="1924018"/>
        <a:ext cx="930338" cy="930338"/>
      </dsp:txXfrm>
    </dsp:sp>
    <dsp:sp modelId="{3BC29420-36D6-4FAF-B3E8-C360C9F362F4}">
      <dsp:nvSpPr>
        <dsp:cNvPr id="0" name=""/>
        <dsp:cNvSpPr/>
      </dsp:nvSpPr>
      <dsp:spPr>
        <a:xfrm rot="16200000">
          <a:off x="3915994" y="1518144"/>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104859" y="1542472"/>
        <a:ext cx="0" cy="0"/>
      </dsp:txXfrm>
    </dsp:sp>
    <dsp:sp modelId="{6CE27EBB-10B9-4D42-8FD9-C5C3C7B378F8}">
      <dsp:nvSpPr>
        <dsp:cNvPr id="0" name=""/>
        <dsp:cNvSpPr/>
      </dsp:nvSpPr>
      <dsp:spPr>
        <a:xfrm>
          <a:off x="3456950" y="18028"/>
          <a:ext cx="1315698" cy="1315698"/>
        </a:xfrm>
        <a:prstGeom prst="ellipse">
          <a:avLst/>
        </a:prstGeom>
        <a:gradFill rotWithShape="0">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a:solidFill>
                <a:sysClr val="window" lastClr="FFFFFF"/>
              </a:solidFill>
              <a:latin typeface="Calibri"/>
              <a:ea typeface="+mn-ea"/>
              <a:cs typeface="Arial"/>
            </a:rPr>
            <a:t>آشنایی با مولوی نویسنده داستان</a:t>
          </a:r>
          <a:endParaRPr lang="en-US" sz="1400" kern="1200">
            <a:solidFill>
              <a:sysClr val="window" lastClr="FFFFFF"/>
            </a:solidFill>
            <a:latin typeface="Calibri"/>
            <a:ea typeface="+mn-ea"/>
            <a:cs typeface="+mn-cs"/>
          </a:endParaRPr>
        </a:p>
      </dsp:txBody>
      <dsp:txXfrm>
        <a:off x="3649630" y="210708"/>
        <a:ext cx="930338" cy="930338"/>
      </dsp:txXfrm>
    </dsp:sp>
    <dsp:sp modelId="{0C90C209-4DBE-4AF1-A20F-35432F500210}">
      <dsp:nvSpPr>
        <dsp:cNvPr id="0" name=""/>
        <dsp:cNvSpPr/>
      </dsp:nvSpPr>
      <dsp:spPr>
        <a:xfrm>
          <a:off x="4772649" y="2374798"/>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961514" y="2379247"/>
        <a:ext cx="0" cy="0"/>
      </dsp:txXfrm>
    </dsp:sp>
    <dsp:sp modelId="{0F9344CE-5B46-41D4-8FC3-A283B4C83299}">
      <dsp:nvSpPr>
        <dsp:cNvPr id="0" name=""/>
        <dsp:cNvSpPr/>
      </dsp:nvSpPr>
      <dsp:spPr>
        <a:xfrm>
          <a:off x="5170260" y="1731338"/>
          <a:ext cx="1315698" cy="1315698"/>
        </a:xfrm>
        <a:prstGeom prst="ellipse">
          <a:avLst/>
        </a:prstGeom>
        <a:gradFill rotWithShape="0">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a:solidFill>
                <a:sysClr val="window" lastClr="FFFFFF"/>
              </a:solidFill>
              <a:latin typeface="Calibri"/>
              <a:ea typeface="+mn-ea"/>
              <a:cs typeface="Arial"/>
            </a:rPr>
            <a:t>آشنایی با پرنده طوطی</a:t>
          </a:r>
          <a:endParaRPr lang="en-US" sz="1400" kern="1200">
            <a:solidFill>
              <a:sysClr val="window" lastClr="FFFFFF"/>
            </a:solidFill>
            <a:latin typeface="Calibri"/>
            <a:ea typeface="+mn-ea"/>
            <a:cs typeface="+mn-cs"/>
          </a:endParaRPr>
        </a:p>
      </dsp:txBody>
      <dsp:txXfrm>
        <a:off x="5362940" y="1924018"/>
        <a:ext cx="930338" cy="930338"/>
      </dsp:txXfrm>
    </dsp:sp>
    <dsp:sp modelId="{E55D0A85-7A8D-4836-956C-5E66F340878D}">
      <dsp:nvSpPr>
        <dsp:cNvPr id="0" name=""/>
        <dsp:cNvSpPr/>
      </dsp:nvSpPr>
      <dsp:spPr>
        <a:xfrm rot="5400000">
          <a:off x="3915994" y="3231453"/>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a:off x="4124739" y="3235902"/>
        <a:ext cx="0" cy="0"/>
      </dsp:txXfrm>
    </dsp:sp>
    <dsp:sp modelId="{66FFCF6E-6A5F-4EAC-9CD6-FAC4432F9E78}">
      <dsp:nvSpPr>
        <dsp:cNvPr id="0" name=""/>
        <dsp:cNvSpPr/>
      </dsp:nvSpPr>
      <dsp:spPr>
        <a:xfrm>
          <a:off x="3456950" y="3444647"/>
          <a:ext cx="1315698" cy="1315698"/>
        </a:xfrm>
        <a:prstGeom prst="ellipse">
          <a:avLst/>
        </a:prstGeom>
        <a:gradFill rotWithShape="0">
          <a:gsLst>
            <a:gs pos="0">
              <a:srgbClr val="8064A2">
                <a:hueOff val="0"/>
                <a:satOff val="0"/>
                <a:lumOff val="0"/>
                <a:alphaOff val="0"/>
                <a:shade val="51000"/>
                <a:satMod val="130000"/>
              </a:srgbClr>
            </a:gs>
            <a:gs pos="80000">
              <a:srgbClr val="8064A2">
                <a:hueOff val="0"/>
                <a:satOff val="0"/>
                <a:lumOff val="0"/>
                <a:alphaOff val="0"/>
                <a:shade val="93000"/>
                <a:satMod val="130000"/>
              </a:srgbClr>
            </a:gs>
            <a:gs pos="100000">
              <a:srgbClr val="8064A2">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a:solidFill>
                <a:sysClr val="window" lastClr="FFFFFF"/>
              </a:solidFill>
              <a:latin typeface="Calibri"/>
              <a:ea typeface="+mn-ea"/>
              <a:cs typeface="Arial"/>
            </a:rPr>
            <a:t>آشنایی با آزادی</a:t>
          </a:r>
          <a:endParaRPr lang="en-US" sz="1400" kern="1200">
            <a:solidFill>
              <a:sysClr val="window" lastClr="FFFFFF"/>
            </a:solidFill>
            <a:latin typeface="Calibri"/>
            <a:ea typeface="+mn-ea"/>
            <a:cs typeface="+mn-cs"/>
          </a:endParaRPr>
        </a:p>
      </dsp:txBody>
      <dsp:txXfrm>
        <a:off x="3649630" y="3637327"/>
        <a:ext cx="930338" cy="930338"/>
      </dsp:txXfrm>
    </dsp:sp>
    <dsp:sp modelId="{E9ADD7B0-38AD-4DF9-BED3-4E9272D75F23}">
      <dsp:nvSpPr>
        <dsp:cNvPr id="0" name=""/>
        <dsp:cNvSpPr/>
      </dsp:nvSpPr>
      <dsp:spPr>
        <a:xfrm rot="10800000">
          <a:off x="3059339" y="2374798"/>
          <a:ext cx="397610" cy="28777"/>
        </a:xfrm>
        <a:custGeom>
          <a:avLst/>
          <a:gdLst/>
          <a:ahLst/>
          <a:cxnLst/>
          <a:rect l="0" t="0" r="0" b="0"/>
          <a:pathLst>
            <a:path>
              <a:moveTo>
                <a:pt x="0" y="14388"/>
              </a:moveTo>
              <a:lnTo>
                <a:pt x="397610" y="14388"/>
              </a:lnTo>
            </a:path>
          </a:pathLst>
        </a:custGeom>
        <a:noFill/>
        <a:ln w="9525" cap="flat" cmpd="sng" algn="ctr">
          <a:solidFill>
            <a:srgbClr val="C0504D">
              <a:hueOff val="0"/>
              <a:satOff val="0"/>
              <a:lumOff val="0"/>
              <a:alphaOff val="0"/>
            </a:srgb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3268084" y="2399127"/>
        <a:ext cx="0" cy="0"/>
      </dsp:txXfrm>
    </dsp:sp>
    <dsp:sp modelId="{72FE53DE-DCF8-4F5A-99DF-28CE57C567BE}">
      <dsp:nvSpPr>
        <dsp:cNvPr id="0" name=""/>
        <dsp:cNvSpPr/>
      </dsp:nvSpPr>
      <dsp:spPr>
        <a:xfrm>
          <a:off x="1743641" y="1731338"/>
          <a:ext cx="1315698" cy="1315698"/>
        </a:xfrm>
        <a:prstGeom prst="ellipse">
          <a:avLst/>
        </a:prstGeom>
        <a:gradFill rotWithShape="0">
          <a:gsLst>
            <a:gs pos="0">
              <a:srgbClr val="4BACC6">
                <a:hueOff val="0"/>
                <a:satOff val="0"/>
                <a:lumOff val="0"/>
                <a:alphaOff val="0"/>
                <a:shade val="51000"/>
                <a:satMod val="130000"/>
              </a:srgbClr>
            </a:gs>
            <a:gs pos="80000">
              <a:srgbClr val="4BACC6">
                <a:hueOff val="0"/>
                <a:satOff val="0"/>
                <a:lumOff val="0"/>
                <a:alphaOff val="0"/>
                <a:shade val="93000"/>
                <a:satMod val="130000"/>
              </a:srgbClr>
            </a:gs>
            <a:gs pos="100000">
              <a:srgbClr val="4BACC6">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a-IR" sz="1400" kern="1200">
              <a:solidFill>
                <a:sysClr val="window" lastClr="FFFFFF"/>
              </a:solidFill>
              <a:latin typeface="Calibri"/>
              <a:ea typeface="+mn-ea"/>
              <a:cs typeface="Arial"/>
            </a:rPr>
            <a:t>آشنایی با شغل بازرگانی</a:t>
          </a:r>
          <a:endParaRPr lang="en-US" sz="1400" kern="1200">
            <a:solidFill>
              <a:sysClr val="window" lastClr="FFFFFF"/>
            </a:solidFill>
            <a:latin typeface="Calibri"/>
            <a:ea typeface="+mn-ea"/>
            <a:cs typeface="+mn-cs"/>
          </a:endParaRPr>
        </a:p>
      </dsp:txBody>
      <dsp:txXfrm>
        <a:off x="1936321" y="1924018"/>
        <a:ext cx="930338" cy="930338"/>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1D8BD707-D9CF-40AE-B4C6-C98DA3205C09}" type="datetimeFigureOut">
              <a:rPr lang="en-US" smtClean="0"/>
              <a:pPr/>
              <a:t>7/16/2017</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6F15528-21DE-4FAA-801E-634DDDAF4B2B}" type="slidenum">
              <a:rPr lang="en-US" smtClean="0"/>
              <a:pPr/>
              <a:t>‹#›</a:t>
            </a:fld>
            <a:endParaRPr 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1D8BD707-D9CF-40AE-B4C6-C98DA3205C09}" type="datetimeFigureOut">
              <a:rPr lang="en-US" smtClean="0"/>
              <a:pPr/>
              <a:t>7/16/2017</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1D8BD707-D9CF-40AE-B4C6-C98DA3205C09}" type="datetimeFigureOut">
              <a:rPr lang="en-US" smtClean="0"/>
              <a:pPr/>
              <a:t>7/16/2017</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B6F15528-21DE-4FAA-801E-634DDDAF4B2B}"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1D8BD707-D9CF-40AE-B4C6-C98DA3205C09}" type="datetimeFigureOut">
              <a:rPr lang="en-US" smtClean="0"/>
              <a:pPr/>
              <a:t>7/16/2017</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1D8BD707-D9CF-40AE-B4C6-C98DA3205C09}" type="datetimeFigureOut">
              <a:rPr lang="en-US" smtClean="0"/>
              <a:pPr/>
              <a:t>7/16/2017</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7/16/2017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1D8BD707-D9CF-40AE-B4C6-C98DA3205C09}" type="datetimeFigureOut">
              <a:rPr lang="en-US" smtClean="0"/>
              <a:pPr/>
              <a:t>7/16/2017</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B6F15528-21DE-4FAA-801E-634DDDAF4B2B}" type="slidenum">
              <a:rPr lang="en-US" smtClean="0"/>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1D8BD707-D9CF-40AE-B4C6-C98DA3205C09}" type="datetimeFigureOut">
              <a:rPr lang="en-US" smtClean="0"/>
              <a:pPr/>
              <a:t>7/16/2017</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1D8BD707-D9CF-40AE-B4C6-C98DA3205C09}" type="datetimeFigureOut">
              <a:rPr lang="en-US" smtClean="0"/>
              <a:pPr/>
              <a:t>7/16/2017</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D8BD707-D9CF-40AE-B4C6-C98DA3205C09}" type="datetimeFigureOut">
              <a:rPr lang="en-US" smtClean="0"/>
              <a:pPr/>
              <a:t>7/16/2017</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gif"/><Relationship Id="rId4" Type="http://schemas.openxmlformats.org/officeDocument/2006/relationships/image" Target="../media/image26.gi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Desktop\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207"/>
            <a:ext cx="9144000" cy="688820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20260"/>
            <a:ext cx="3622430" cy="1930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524000"/>
          </a:xfrm>
        </p:spPr>
        <p:txBody>
          <a:bodyPr>
            <a:normAutofit fontScale="90000"/>
          </a:bodyPr>
          <a:lstStyle/>
          <a:p>
            <a:pPr algn="ctr"/>
            <a:r>
              <a:rPr lang="fa-IR" sz="3200" dirty="0">
                <a:solidFill>
                  <a:srgbClr val="00B0F0"/>
                </a:solidFill>
                <a:effectLst/>
                <a:cs typeface="B Nazanin" pitchFamily="2" charset="-78"/>
              </a:rPr>
              <a:t>پس از استخراج مفاهیم کلی و اساسی درس رهایی از قفس، با همکاری و مشورت اعضای گروه اقدام به طراحی </a:t>
            </a:r>
            <a:r>
              <a:rPr lang="fa-IR" sz="3200" dirty="0" smtClean="0">
                <a:solidFill>
                  <a:srgbClr val="00B0F0"/>
                </a:solidFill>
                <a:effectLst/>
                <a:cs typeface="B Nazanin" pitchFamily="2" charset="-78"/>
              </a:rPr>
              <a:t>                   نقشه مفهومی </a:t>
            </a:r>
            <a:r>
              <a:rPr lang="fa-IR" sz="3200" dirty="0">
                <a:solidFill>
                  <a:srgbClr val="00B0F0"/>
                </a:solidFill>
                <a:effectLst/>
                <a:cs typeface="B Nazanin" pitchFamily="2" charset="-78"/>
              </a:rPr>
              <a:t>ذهنی کردیم.</a:t>
            </a:r>
            <a:endParaRPr lang="en-US" sz="3200" dirty="0">
              <a:solidFill>
                <a:srgbClr val="00B0F0"/>
              </a:solidFill>
              <a:effectLst/>
              <a:cs typeface="B Nazanin" pitchFamily="2" charset="-78"/>
            </a:endParaRPr>
          </a:p>
        </p:txBody>
      </p:sp>
      <p:graphicFrame>
        <p:nvGraphicFramePr>
          <p:cNvPr id="5" name="Content Placeholder 4"/>
          <p:cNvGraphicFramePr>
            <a:graphicFrameLocks noGrp="1"/>
          </p:cNvGraphicFramePr>
          <p:nvPr>
            <p:ph idx="1"/>
          </p:nvPr>
        </p:nvGraphicFramePr>
        <p:xfrm>
          <a:off x="457200" y="1676400"/>
          <a:ext cx="8229600" cy="4778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737140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pPr algn="ctr"/>
            <a:r>
              <a:rPr lang="fa-IR" sz="3200" dirty="0" smtClean="0">
                <a:solidFill>
                  <a:srgbClr val="00B0F0"/>
                </a:solidFill>
                <a:effectLst/>
                <a:cs typeface="B Nazanin" pitchFamily="2" charset="-78"/>
              </a:rPr>
              <a:t>ایده کلی</a:t>
            </a:r>
            <a:endParaRPr lang="en-US" sz="3200" dirty="0">
              <a:solidFill>
                <a:srgbClr val="00B0F0"/>
              </a:solidFill>
              <a:effectLst/>
              <a:cs typeface="B Nazanin" pitchFamily="2" charset="-78"/>
            </a:endParaRPr>
          </a:p>
        </p:txBody>
      </p:sp>
      <p:sp>
        <p:nvSpPr>
          <p:cNvPr id="3" name="Content Placeholder 2"/>
          <p:cNvSpPr>
            <a:spLocks noGrp="1"/>
          </p:cNvSpPr>
          <p:nvPr>
            <p:ph idx="1"/>
          </p:nvPr>
        </p:nvSpPr>
        <p:spPr>
          <a:xfrm>
            <a:off x="381000" y="1219200"/>
            <a:ext cx="8382000" cy="5562600"/>
          </a:xfrm>
        </p:spPr>
        <p:txBody>
          <a:bodyPr>
            <a:normAutofit/>
          </a:bodyPr>
          <a:lstStyle/>
          <a:p>
            <a:pPr marL="64008" indent="0" algn="justLow">
              <a:buNone/>
            </a:pPr>
            <a:r>
              <a:rPr lang="fa-IR" dirty="0" smtClean="0">
                <a:cs typeface="B Nazanin" pitchFamily="2" charset="-78"/>
              </a:rPr>
              <a:t>پس </a:t>
            </a:r>
            <a:r>
              <a:rPr lang="fa-IR" dirty="0">
                <a:cs typeface="B Nazanin" pitchFamily="2" charset="-78"/>
              </a:rPr>
              <a:t>از تأمل بسیار و مشورت هایی که در گروه صورت گرفت از بین ایده های کلیدی پیشنهادی، یک ایده را انتخاب کردیم. در انتخاب </a:t>
            </a:r>
            <a:r>
              <a:rPr lang="fa-IR" dirty="0" smtClean="0">
                <a:cs typeface="B Nazanin" pitchFamily="2" charset="-78"/>
              </a:rPr>
              <a:t> ایده </a:t>
            </a:r>
            <a:r>
              <a:rPr lang="fa-IR" dirty="0">
                <a:cs typeface="B Nazanin" pitchFamily="2" charset="-78"/>
              </a:rPr>
              <a:t>ی کلی سعی شد تا زیباترین جمله از نظر ادبی که برای </a:t>
            </a:r>
            <a:r>
              <a:rPr lang="fa-IR" dirty="0" smtClean="0">
                <a:cs typeface="B Nazanin" pitchFamily="2" charset="-78"/>
              </a:rPr>
              <a:t>       دانش </a:t>
            </a:r>
            <a:r>
              <a:rPr lang="fa-IR" dirty="0">
                <a:cs typeface="B Nazanin" pitchFamily="2" charset="-78"/>
              </a:rPr>
              <a:t>آموزان جذابیت ایجاد می کند و نیز جمله ای که در بردارنده ی کل محتواست و همه مفاهیم را به هم می پیوندد انتخاب گردد</a:t>
            </a:r>
            <a:r>
              <a:rPr lang="fa-IR" dirty="0" smtClean="0">
                <a:cs typeface="B Nazanin" pitchFamily="2" charset="-78"/>
              </a:rPr>
              <a:t>.</a:t>
            </a:r>
          </a:p>
          <a:p>
            <a:pPr marL="64008" indent="0" algn="justLow">
              <a:buNone/>
            </a:pPr>
            <a:r>
              <a:rPr lang="fa-IR" dirty="0">
                <a:solidFill>
                  <a:srgbClr val="FF0000"/>
                </a:solidFill>
                <a:cs typeface="B Nazanin" pitchFamily="2" charset="-78"/>
              </a:rPr>
              <a:t>ایده کلی: </a:t>
            </a:r>
            <a:r>
              <a:rPr lang="fa-IR" dirty="0">
                <a:solidFill>
                  <a:srgbClr val="11DF7D"/>
                </a:solidFill>
                <a:cs typeface="B Nazanin" pitchFamily="2" charset="-78"/>
              </a:rPr>
              <a:t>سفر به دنیای آزادی</a:t>
            </a:r>
            <a:endParaRPr lang="en-US" dirty="0">
              <a:solidFill>
                <a:srgbClr val="11DF7D"/>
              </a:solidFill>
              <a:cs typeface="B Nazanin" pitchFamily="2" charset="-78"/>
            </a:endParaRPr>
          </a:p>
        </p:txBody>
      </p:sp>
      <p:pic>
        <p:nvPicPr>
          <p:cNvPr id="12291" name="Picture 3" descr="D:\مشاوره در ابتدایی\مشاوره در کودکان\stick_figure_wheels_turning_md_wm.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002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برنامه ها\مشاوره در ابتدایی\images (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199" y="4267200"/>
            <a:ext cx="2763129"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87381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799306"/>
          </a:xfrm>
        </p:spPr>
        <p:txBody>
          <a:bodyPr>
            <a:normAutofit/>
          </a:bodyPr>
          <a:lstStyle/>
          <a:p>
            <a:pPr algn="ctr"/>
            <a:r>
              <a:rPr lang="fa-IR" sz="3200" dirty="0" smtClean="0">
                <a:effectLst/>
                <a:cs typeface="B Nazanin" pitchFamily="2" charset="-78"/>
              </a:rPr>
              <a:t>شایستگی های مورد انتظار</a:t>
            </a:r>
            <a:endParaRPr lang="en-US" sz="3200" dirty="0">
              <a:effectLst/>
              <a:cs typeface="B Nazanin" pitchFamily="2" charset="-78"/>
            </a:endParaRPr>
          </a:p>
        </p:txBody>
      </p:sp>
      <p:sp>
        <p:nvSpPr>
          <p:cNvPr id="3" name="Content Placeholder 2"/>
          <p:cNvSpPr>
            <a:spLocks noGrp="1"/>
          </p:cNvSpPr>
          <p:nvPr>
            <p:ph idx="1"/>
          </p:nvPr>
        </p:nvSpPr>
        <p:spPr>
          <a:xfrm>
            <a:off x="457200" y="1066800"/>
            <a:ext cx="8229600" cy="5388008"/>
          </a:xfrm>
        </p:spPr>
        <p:txBody>
          <a:bodyPr>
            <a:normAutofit fontScale="47500" lnSpcReduction="20000"/>
          </a:bodyPr>
          <a:lstStyle/>
          <a:p>
            <a:pPr marL="64008" indent="0" algn="justLow">
              <a:lnSpc>
                <a:spcPct val="110000"/>
              </a:lnSpc>
              <a:buNone/>
            </a:pPr>
            <a:endParaRPr lang="fa-IR" sz="5500" dirty="0" smtClean="0">
              <a:cs typeface="B Nazanin" pitchFamily="2" charset="-78"/>
            </a:endParaRPr>
          </a:p>
          <a:p>
            <a:pPr marL="64008" indent="0" algn="justLow">
              <a:lnSpc>
                <a:spcPct val="110000"/>
              </a:lnSpc>
              <a:buNone/>
            </a:pPr>
            <a:r>
              <a:rPr lang="fa-IR" sz="6300" dirty="0" smtClean="0">
                <a:cs typeface="B Nazanin" pitchFamily="2" charset="-78"/>
              </a:rPr>
              <a:t>با </a:t>
            </a:r>
            <a:r>
              <a:rPr lang="fa-IR" sz="6300" dirty="0">
                <a:cs typeface="B Nazanin" pitchFamily="2" charset="-78"/>
              </a:rPr>
              <a:t>مراجعه به مفاهیم و اهداف کتاب درسی و کتاب راهنمای تدریس و مشورت اعضای گروه، شایستگی های واحد یادگیری مورد نظر را مشخص کردیم</a:t>
            </a:r>
            <a:r>
              <a:rPr lang="fa-IR" sz="6300" dirty="0" smtClean="0">
                <a:cs typeface="B Nazanin" pitchFamily="2" charset="-78"/>
              </a:rPr>
              <a:t>. </a:t>
            </a:r>
          </a:p>
          <a:p>
            <a:pPr marL="64008" indent="0" algn="justLow">
              <a:lnSpc>
                <a:spcPct val="110000"/>
              </a:lnSpc>
              <a:buNone/>
            </a:pPr>
            <a:r>
              <a:rPr lang="fa-IR" sz="6300" dirty="0">
                <a:solidFill>
                  <a:srgbClr val="FF0000"/>
                </a:solidFill>
                <a:cs typeface="B Nazanin" pitchFamily="2" charset="-78"/>
              </a:rPr>
              <a:t>1-</a:t>
            </a:r>
            <a:r>
              <a:rPr lang="fa-IR" sz="6300" dirty="0">
                <a:cs typeface="B Nazanin" pitchFamily="2" charset="-78"/>
              </a:rPr>
              <a:t> </a:t>
            </a:r>
            <a:r>
              <a:rPr lang="fa-IR" sz="6300" dirty="0">
                <a:solidFill>
                  <a:srgbClr val="11DF7D"/>
                </a:solidFill>
                <a:cs typeface="B Nazanin" pitchFamily="2" charset="-78"/>
              </a:rPr>
              <a:t>فراگیر مفهوم آزادی را درک کند.</a:t>
            </a:r>
          </a:p>
          <a:p>
            <a:pPr marL="64008" indent="0" algn="justLow">
              <a:lnSpc>
                <a:spcPct val="110000"/>
              </a:lnSpc>
              <a:buNone/>
            </a:pPr>
            <a:r>
              <a:rPr lang="fa-IR" sz="6300" dirty="0">
                <a:solidFill>
                  <a:srgbClr val="FF0000"/>
                </a:solidFill>
                <a:cs typeface="B Nazanin" pitchFamily="2" charset="-78"/>
              </a:rPr>
              <a:t>2-</a:t>
            </a:r>
            <a:r>
              <a:rPr lang="fa-IR" sz="6300" dirty="0">
                <a:cs typeface="B Nazanin" pitchFamily="2" charset="-78"/>
              </a:rPr>
              <a:t> </a:t>
            </a:r>
            <a:r>
              <a:rPr lang="fa-IR" sz="6300" dirty="0">
                <a:solidFill>
                  <a:srgbClr val="11DF7D"/>
                </a:solidFill>
                <a:cs typeface="B Nazanin" pitchFamily="2" charset="-78"/>
              </a:rPr>
              <a:t>فراگیر مفهوم آزادی را درک کند و آن را در زندگی فردی و اجتماعی به کار گیرد.</a:t>
            </a:r>
          </a:p>
          <a:p>
            <a:pPr marL="64008" indent="0" algn="justLow">
              <a:lnSpc>
                <a:spcPct val="110000"/>
              </a:lnSpc>
              <a:buNone/>
            </a:pPr>
            <a:r>
              <a:rPr lang="fa-IR" sz="6300" dirty="0">
                <a:solidFill>
                  <a:srgbClr val="FF0000"/>
                </a:solidFill>
                <a:cs typeface="B Nazanin" pitchFamily="2" charset="-78"/>
              </a:rPr>
              <a:t>3-</a:t>
            </a:r>
            <a:r>
              <a:rPr lang="fa-IR" sz="6300" dirty="0">
                <a:cs typeface="B Nazanin" pitchFamily="2" charset="-78"/>
              </a:rPr>
              <a:t> </a:t>
            </a:r>
            <a:r>
              <a:rPr lang="fa-IR" sz="6300" dirty="0">
                <a:solidFill>
                  <a:srgbClr val="11DF7D"/>
                </a:solidFill>
                <a:cs typeface="B Nazanin" pitchFamily="2" charset="-78"/>
              </a:rPr>
              <a:t>فراگیر مفهوم آزادی را درک کند، آن را در زندگی فردی و اجتماعی به کار گیرد و به آزادی دیگران توجه کند و این مفهوم را نیز به دیگران بیاموزد.</a:t>
            </a:r>
          </a:p>
          <a:p>
            <a:pPr marL="64008" indent="0" algn="justLow">
              <a:lnSpc>
                <a:spcPct val="110000"/>
              </a:lnSpc>
              <a:buNone/>
            </a:pPr>
            <a:endParaRPr lang="fa-IR" dirty="0" smtClean="0">
              <a:cs typeface="B Nazanin" pitchFamily="2" charset="-78"/>
            </a:endParaRPr>
          </a:p>
          <a:p>
            <a:pPr marL="64008" indent="0" algn="justLow">
              <a:buNone/>
            </a:pPr>
            <a:r>
              <a:rPr lang="en-US" dirty="0" smtClean="0">
                <a:cs typeface="B Nazanin" pitchFamily="2" charset="-78"/>
              </a:rPr>
              <a:t>																					</a:t>
            </a:r>
            <a:endParaRPr lang="en-US" dirty="0">
              <a:cs typeface="B Nazanin" pitchFamily="2" charset="-78"/>
            </a:endParaRPr>
          </a:p>
        </p:txBody>
      </p:sp>
      <p:pic>
        <p:nvPicPr>
          <p:cNvPr id="10242" name="Picture 2" descr="D:\مشاوره در ابتدایی\مشاوره در کودکان\citanje_prica_knjiga_animacija.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0"/>
            <a:ext cx="1752600"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2553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04106"/>
          </a:xfrm>
        </p:spPr>
        <p:txBody>
          <a:bodyPr>
            <a:normAutofit/>
          </a:bodyPr>
          <a:lstStyle/>
          <a:p>
            <a:pPr algn="ctr"/>
            <a:r>
              <a:rPr lang="fa-IR" sz="3200" dirty="0" smtClean="0">
                <a:effectLst/>
                <a:cs typeface="B Nazanin" pitchFamily="2" charset="-78"/>
              </a:rPr>
              <a:t>تعیین تکلیف عملکردی</a:t>
            </a:r>
            <a:endParaRPr lang="en-US" sz="3200" dirty="0">
              <a:effectLst/>
              <a:cs typeface="B Nazanin" pitchFamily="2" charset="-78"/>
            </a:endParaRPr>
          </a:p>
        </p:txBody>
      </p:sp>
      <p:sp>
        <p:nvSpPr>
          <p:cNvPr id="3" name="Content Placeholder 2"/>
          <p:cNvSpPr>
            <a:spLocks noGrp="1"/>
          </p:cNvSpPr>
          <p:nvPr>
            <p:ph idx="1"/>
          </p:nvPr>
        </p:nvSpPr>
        <p:spPr>
          <a:xfrm>
            <a:off x="457200" y="1447800"/>
            <a:ext cx="8229600" cy="5007008"/>
          </a:xfrm>
        </p:spPr>
        <p:txBody>
          <a:bodyPr/>
          <a:lstStyle/>
          <a:p>
            <a:pPr marL="64008" indent="0" algn="justLow">
              <a:buNone/>
            </a:pPr>
            <a:r>
              <a:rPr lang="fa-IR" dirty="0">
                <a:cs typeface="B Nazanin" pitchFamily="2" charset="-78"/>
              </a:rPr>
              <a:t>تکالیف عملکردی در واقع انتظارات ما از فراگیران است که معلوم </a:t>
            </a:r>
            <a:r>
              <a:rPr lang="fa-IR" dirty="0" smtClean="0">
                <a:cs typeface="B Nazanin" pitchFamily="2" charset="-78"/>
              </a:rPr>
              <a:t>   می </a:t>
            </a:r>
            <a:r>
              <a:rPr lang="fa-IR" dirty="0">
                <a:cs typeface="B Nazanin" pitchFamily="2" charset="-78"/>
              </a:rPr>
              <a:t>کند که آیا شایستگی محقق شده است یا خیر. با توجه به </a:t>
            </a:r>
            <a:r>
              <a:rPr lang="fa-IR" dirty="0" smtClean="0">
                <a:cs typeface="B Nazanin" pitchFamily="2" charset="-78"/>
              </a:rPr>
              <a:t>    ملاک </a:t>
            </a:r>
            <a:r>
              <a:rPr lang="fa-IR" dirty="0">
                <a:cs typeface="B Nazanin" pitchFamily="2" charset="-78"/>
              </a:rPr>
              <a:t>های تعیین شده، تکالیف عملکردی نیز با مشورت گروه انتخاب گردید. در انتخاب تکالیف عملکردی سعی بر این بود که تکالیف نشان دهنده ی نیل به شایستگی ها و در ارتباط با زندگی واقعی      </a:t>
            </a:r>
            <a:r>
              <a:rPr lang="fa-IR" dirty="0" smtClean="0">
                <a:cs typeface="B Nazanin" pitchFamily="2" charset="-78"/>
              </a:rPr>
              <a:t>   دانش </a:t>
            </a:r>
            <a:r>
              <a:rPr lang="fa-IR" dirty="0">
                <a:cs typeface="B Nazanin" pitchFamily="2" charset="-78"/>
              </a:rPr>
              <a:t>آموز باشند. لذا پس از گفت و گوهای بسیار در گروه و رفع اشکالات توسط استاد کارورزی، </a:t>
            </a:r>
            <a:r>
              <a:rPr lang="fa-IR" dirty="0" smtClean="0">
                <a:cs typeface="B Nazanin" pitchFamily="2" charset="-78"/>
              </a:rPr>
              <a:t>تکلیف </a:t>
            </a:r>
            <a:r>
              <a:rPr lang="fa-IR" dirty="0">
                <a:cs typeface="B Nazanin" pitchFamily="2" charset="-78"/>
              </a:rPr>
              <a:t>زیر انتخاب گردید.</a:t>
            </a:r>
          </a:p>
          <a:p>
            <a:pPr marL="64008" indent="0" algn="justLow">
              <a:buNone/>
            </a:pPr>
            <a:r>
              <a:rPr lang="fa-IR" dirty="0">
                <a:cs typeface="B Nazanin" pitchFamily="2" charset="-78"/>
              </a:rPr>
              <a:t>به دانش آموزان یک برگه داده شد که خلاصه ی درس را در آن بنویسند و شکل مورد نظر را رنگ آمیزی کنند</a:t>
            </a:r>
            <a:r>
              <a:rPr lang="fa-IR" dirty="0" smtClean="0">
                <a:cs typeface="B Nazanin" pitchFamily="2" charset="-78"/>
              </a:rPr>
              <a:t>.</a:t>
            </a:r>
          </a:p>
          <a:p>
            <a:pPr marL="64008" indent="0" algn="justLow">
              <a:buNone/>
            </a:pPr>
            <a:r>
              <a:rPr lang="fa-IR" dirty="0" smtClean="0">
                <a:solidFill>
                  <a:srgbClr val="FF0000"/>
                </a:solidFill>
                <a:cs typeface="B Nazanin" pitchFamily="2" charset="-78"/>
              </a:rPr>
              <a:t>نکته:</a:t>
            </a:r>
            <a:r>
              <a:rPr lang="fa-IR" dirty="0" smtClean="0">
                <a:cs typeface="B Nazanin" pitchFamily="2" charset="-78"/>
              </a:rPr>
              <a:t> </a:t>
            </a:r>
            <a:r>
              <a:rPr lang="fa-IR" dirty="0" smtClean="0">
                <a:solidFill>
                  <a:srgbClr val="11DF7D"/>
                </a:solidFill>
                <a:cs typeface="B Nazanin" pitchFamily="2" charset="-78"/>
              </a:rPr>
              <a:t>تکلیف مورد نظر در اسلاید بعدی آمده است.</a:t>
            </a:r>
            <a:endParaRPr lang="fa-IR" dirty="0">
              <a:solidFill>
                <a:srgbClr val="11DF7D"/>
              </a:solidFill>
              <a:cs typeface="B Nazanin" pitchFamily="2" charset="-78"/>
            </a:endParaRPr>
          </a:p>
          <a:p>
            <a:pPr marL="64008" indent="0" algn="justLow">
              <a:buNone/>
            </a:pPr>
            <a:endParaRPr lang="en-US" dirty="0">
              <a:cs typeface="B Nazanin" pitchFamily="2" charset="-78"/>
            </a:endParaRPr>
          </a:p>
        </p:txBody>
      </p:sp>
    </p:spTree>
    <p:extLst>
      <p:ext uri="{BB962C8B-B14F-4D97-AF65-F5344CB8AC3E}">
        <p14:creationId xmlns:p14="http://schemas.microsoft.com/office/powerpoint/2010/main" val="730566126"/>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04106"/>
          </a:xfrm>
        </p:spPr>
        <p:txBody>
          <a:bodyPr>
            <a:normAutofit/>
          </a:bodyPr>
          <a:lstStyle/>
          <a:p>
            <a:pPr algn="ctr"/>
            <a:endParaRPr lang="en-US" sz="3200" dirty="0">
              <a:effectLst/>
              <a:cs typeface="B Nazanin" pitchFamily="2" charset="-78"/>
            </a:endParaRPr>
          </a:p>
        </p:txBody>
      </p:sp>
      <p:pic>
        <p:nvPicPr>
          <p:cNvPr id="5" name="Content Placeholder 4" descr="C:\Documents and Settings\Administrator\Local Settings\Temporary Internet Files\Content.Word\5eQ7Y5VgC8SJdT8WTd8SU37R.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381000"/>
            <a:ext cx="6096000" cy="6073775"/>
          </a:xfrm>
          <a:prstGeom prst="rect">
            <a:avLst/>
          </a:prstGeom>
          <a:noFill/>
          <a:ln>
            <a:noFill/>
          </a:ln>
        </p:spPr>
      </p:pic>
    </p:spTree>
    <p:extLst>
      <p:ext uri="{BB962C8B-B14F-4D97-AF65-F5344CB8AC3E}">
        <p14:creationId xmlns:p14="http://schemas.microsoft.com/office/powerpoint/2010/main" val="42113075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a:bodyPr>
          <a:lstStyle/>
          <a:p>
            <a:pPr algn="ctr"/>
            <a:r>
              <a:rPr lang="fa-IR" sz="3200" dirty="0" smtClean="0">
                <a:effectLst/>
                <a:cs typeface="B Nazanin" pitchFamily="2" charset="-78"/>
              </a:rPr>
              <a:t>طرح پرسش های اساسی</a:t>
            </a:r>
            <a:endParaRPr lang="en-US" sz="3200" dirty="0">
              <a:effectLst/>
              <a:cs typeface="B Nazanin" pitchFamily="2" charset="-78"/>
            </a:endParaRPr>
          </a:p>
        </p:txBody>
      </p:sp>
      <p:sp>
        <p:nvSpPr>
          <p:cNvPr id="3" name="Content Placeholder 2"/>
          <p:cNvSpPr>
            <a:spLocks noGrp="1"/>
          </p:cNvSpPr>
          <p:nvPr>
            <p:ph idx="1"/>
          </p:nvPr>
        </p:nvSpPr>
        <p:spPr>
          <a:xfrm>
            <a:off x="457200" y="1371600"/>
            <a:ext cx="8229600" cy="5486400"/>
          </a:xfrm>
        </p:spPr>
        <p:txBody>
          <a:bodyPr/>
          <a:lstStyle/>
          <a:p>
            <a:pPr marL="64008" indent="0" algn="justLow">
              <a:buNone/>
            </a:pPr>
            <a:r>
              <a:rPr lang="fa-IR" dirty="0">
                <a:cs typeface="B Nazanin" pitchFamily="2" charset="-78"/>
              </a:rPr>
              <a:t>در طرح پرسش های اساسی سعی بر این بود، پرسش ها به گونه ای باشند که موجب تفکر عمیق </a:t>
            </a:r>
            <a:r>
              <a:rPr lang="fa-IR" dirty="0" smtClean="0">
                <a:cs typeface="B Nazanin" pitchFamily="2" charset="-78"/>
              </a:rPr>
              <a:t>در دانش </a:t>
            </a:r>
            <a:r>
              <a:rPr lang="fa-IR" dirty="0">
                <a:cs typeface="B Nazanin" pitchFamily="2" charset="-78"/>
              </a:rPr>
              <a:t>آموزان شود، و آن ها را به خلاقیت و نوآوری تشویق کند، هم چنین تجربه های جدید در آن ها           به وجود آورد</a:t>
            </a:r>
            <a:r>
              <a:rPr lang="fa-IR" dirty="0" smtClean="0">
                <a:cs typeface="B Nazanin" pitchFamily="2" charset="-78"/>
              </a:rPr>
              <a:t>.</a:t>
            </a:r>
          </a:p>
          <a:p>
            <a:pPr marL="64008" indent="0" algn="justLow">
              <a:buNone/>
            </a:pPr>
            <a:r>
              <a:rPr lang="fa-IR" dirty="0">
                <a:cs typeface="B Nazanin" pitchFamily="2" charset="-78"/>
              </a:rPr>
              <a:t>پرسش های اساسی: </a:t>
            </a:r>
          </a:p>
          <a:p>
            <a:pPr marL="64008" indent="0" algn="justLow">
              <a:buNone/>
            </a:pPr>
            <a:r>
              <a:rPr lang="fa-IR" dirty="0">
                <a:solidFill>
                  <a:srgbClr val="FF0000"/>
                </a:solidFill>
                <a:cs typeface="B Nazanin" pitchFamily="2" charset="-78"/>
              </a:rPr>
              <a:t>1-</a:t>
            </a:r>
            <a:r>
              <a:rPr lang="fa-IR" dirty="0">
                <a:cs typeface="B Nazanin" pitchFamily="2" charset="-78"/>
              </a:rPr>
              <a:t> </a:t>
            </a:r>
            <a:r>
              <a:rPr lang="fa-IR" dirty="0">
                <a:solidFill>
                  <a:srgbClr val="11DF7D"/>
                </a:solidFill>
                <a:cs typeface="B Nazanin" pitchFamily="2" charset="-78"/>
              </a:rPr>
              <a:t>چگونه می توان آزاد بود؟</a:t>
            </a:r>
          </a:p>
          <a:p>
            <a:pPr marL="64008" indent="0" algn="justLow">
              <a:buNone/>
            </a:pPr>
            <a:r>
              <a:rPr lang="fa-IR" dirty="0">
                <a:solidFill>
                  <a:srgbClr val="FF0000"/>
                </a:solidFill>
                <a:cs typeface="B Nazanin" pitchFamily="2" charset="-78"/>
              </a:rPr>
              <a:t>2-</a:t>
            </a:r>
            <a:r>
              <a:rPr lang="fa-IR" dirty="0">
                <a:cs typeface="B Nazanin" pitchFamily="2" charset="-78"/>
              </a:rPr>
              <a:t> </a:t>
            </a:r>
            <a:r>
              <a:rPr lang="fa-IR" dirty="0">
                <a:solidFill>
                  <a:srgbClr val="11DF7D"/>
                </a:solidFill>
                <a:cs typeface="B Nazanin" pitchFamily="2" charset="-78"/>
              </a:rPr>
              <a:t>چگونه می توان در موقعیت فردی و اجتماعی آزاد بود؟</a:t>
            </a:r>
          </a:p>
          <a:p>
            <a:pPr marL="64008" indent="0" algn="justLow">
              <a:buNone/>
            </a:pPr>
            <a:r>
              <a:rPr lang="fa-IR" dirty="0">
                <a:solidFill>
                  <a:srgbClr val="FF0000"/>
                </a:solidFill>
                <a:cs typeface="B Nazanin" pitchFamily="2" charset="-78"/>
              </a:rPr>
              <a:t>3-</a:t>
            </a:r>
            <a:r>
              <a:rPr lang="fa-IR" dirty="0">
                <a:cs typeface="B Nazanin" pitchFamily="2" charset="-78"/>
              </a:rPr>
              <a:t> </a:t>
            </a:r>
            <a:r>
              <a:rPr lang="fa-IR" dirty="0">
                <a:solidFill>
                  <a:srgbClr val="11DF7D"/>
                </a:solidFill>
                <a:cs typeface="B Nazanin" pitchFamily="2" charset="-78"/>
              </a:rPr>
              <a:t>چگونه می توان به آزادی و استقلال دیگران کمک کرد؟</a:t>
            </a:r>
          </a:p>
          <a:p>
            <a:pPr marL="64008" indent="0" algn="justLow">
              <a:buNone/>
            </a:pPr>
            <a:endParaRPr lang="en-US" dirty="0">
              <a:solidFill>
                <a:srgbClr val="11DF7D"/>
              </a:solidFill>
              <a:cs typeface="B Nazanin" pitchFamily="2" charset="-78"/>
            </a:endParaRPr>
          </a:p>
        </p:txBody>
      </p:sp>
      <p:pic>
        <p:nvPicPr>
          <p:cNvPr id="10" name="Picture 3" descr="D:\مشاوره در ابتدایی\مشاوره در کودکان\question_mark_serious_thinker_md_wm_v2.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524000"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83038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75506"/>
          </a:xfrm>
        </p:spPr>
        <p:txBody>
          <a:bodyPr>
            <a:normAutofit/>
          </a:bodyPr>
          <a:lstStyle/>
          <a:p>
            <a:pPr algn="ctr"/>
            <a:r>
              <a:rPr lang="fa-IR" sz="3200" dirty="0" smtClean="0">
                <a:effectLst/>
                <a:cs typeface="B Nazanin" pitchFamily="2" charset="-78"/>
              </a:rPr>
              <a:t>اجرای واحد یادگیری</a:t>
            </a:r>
            <a:endParaRPr lang="en-US" sz="3200" dirty="0">
              <a:effectLst/>
              <a:cs typeface="B Nazanin" pitchFamily="2" charset="-78"/>
            </a:endParaRPr>
          </a:p>
        </p:txBody>
      </p:sp>
      <p:sp>
        <p:nvSpPr>
          <p:cNvPr id="3" name="Content Placeholder 2"/>
          <p:cNvSpPr>
            <a:spLocks noGrp="1"/>
          </p:cNvSpPr>
          <p:nvPr>
            <p:ph idx="1"/>
          </p:nvPr>
        </p:nvSpPr>
        <p:spPr>
          <a:xfrm>
            <a:off x="457200" y="1371600"/>
            <a:ext cx="8229600" cy="5083208"/>
          </a:xfrm>
        </p:spPr>
        <p:txBody>
          <a:bodyPr>
            <a:normAutofit lnSpcReduction="10000"/>
          </a:bodyPr>
          <a:lstStyle/>
          <a:p>
            <a:pPr marL="64008" indent="0" algn="just">
              <a:buNone/>
            </a:pPr>
            <a:r>
              <a:rPr lang="fa-IR" dirty="0">
                <a:cs typeface="B Nazanin" pitchFamily="2" charset="-78"/>
              </a:rPr>
              <a:t>پس از طراحی واحد های یادگیری و اشراف بر جزییات آن واحد ها نوبت به اجرای واحد های یادگیری یا همان تدریس در سر کلاس </a:t>
            </a:r>
            <a:r>
              <a:rPr lang="fa-IR" dirty="0" smtClean="0">
                <a:cs typeface="B Nazanin" pitchFamily="2" charset="-78"/>
              </a:rPr>
              <a:t>  می </a:t>
            </a:r>
            <a:r>
              <a:rPr lang="fa-IR" dirty="0">
                <a:cs typeface="B Nazanin" pitchFamily="2" charset="-78"/>
              </a:rPr>
              <a:t>رسد. هر چند که کلاس درس </a:t>
            </a:r>
            <a:r>
              <a:rPr lang="fa-IR" dirty="0" smtClean="0">
                <a:cs typeface="B Nazanin" pitchFamily="2" charset="-78"/>
              </a:rPr>
              <a:t>پژوهی متفاوت </a:t>
            </a:r>
            <a:r>
              <a:rPr lang="fa-IR" dirty="0">
                <a:cs typeface="B Nazanin" pitchFamily="2" charset="-78"/>
              </a:rPr>
              <a:t>از </a:t>
            </a:r>
            <a:r>
              <a:rPr lang="fa-IR" dirty="0" smtClean="0">
                <a:cs typeface="B Nazanin" pitchFamily="2" charset="-78"/>
              </a:rPr>
              <a:t>کلاس کارورزی </a:t>
            </a:r>
            <a:r>
              <a:rPr lang="fa-IR" dirty="0">
                <a:cs typeface="B Nazanin" pitchFamily="2" charset="-78"/>
              </a:rPr>
              <a:t>ما بود و شناختی از دانش آموزان نداشتم، اما توانستم ارتباط عاطفی قابل قبولی با دانش آموزان برقرار کنم. و با تسلط بر اضطراب خود ارائه نسبتا خوبی داشتم. همگام با تدریس من سایر اعضای گروه به فیلم برداری و نیز نکته برداری از نقاط ضعف و قوت من در تدربس مشغول بودند. در انتهای تدریس چند گروه از دانش آموزان با خوش حالی به من گفتند: </a:t>
            </a:r>
            <a:r>
              <a:rPr lang="fa-IR" dirty="0">
                <a:solidFill>
                  <a:srgbClr val="11DF7D"/>
                </a:solidFill>
                <a:cs typeface="B Nazanin" pitchFamily="2" charset="-78"/>
              </a:rPr>
              <a:t>«امروز خیلی خوش گذشت ما درس را به خوبی متوجه شدیم»</a:t>
            </a:r>
            <a:r>
              <a:rPr lang="fa-IR" dirty="0">
                <a:cs typeface="B Nazanin" pitchFamily="2" charset="-78"/>
              </a:rPr>
              <a:t> این گفته ی آنان مرا بسیار خوشحال نمود و نشان از این می داد که تا حدودی به اهداف از پیش تعیین شده رسیده ام.</a:t>
            </a:r>
            <a:endParaRPr lang="en-US" dirty="0">
              <a:cs typeface="B Nazanin" pitchFamily="2" charset="-78"/>
            </a:endParaRPr>
          </a:p>
        </p:txBody>
      </p:sp>
    </p:spTree>
    <p:extLst>
      <p:ext uri="{BB962C8B-B14F-4D97-AF65-F5344CB8AC3E}">
        <p14:creationId xmlns:p14="http://schemas.microsoft.com/office/powerpoint/2010/main" val="23625879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951706"/>
          </a:xfrm>
        </p:spPr>
        <p:txBody>
          <a:bodyPr>
            <a:normAutofit/>
          </a:bodyPr>
          <a:lstStyle/>
          <a:p>
            <a:pPr algn="ctr"/>
            <a:r>
              <a:rPr lang="fa-IR" sz="3200" dirty="0" smtClean="0">
                <a:effectLst/>
                <a:cs typeface="B Nazanin" pitchFamily="2" charset="-78"/>
              </a:rPr>
              <a:t>ارزیابی از شایستگی ها و جلسات هم اندیشی</a:t>
            </a:r>
            <a:endParaRPr lang="en-US" sz="3200" dirty="0">
              <a:effectLst/>
              <a:cs typeface="B Nazanin" pitchFamily="2" charset="-78"/>
            </a:endParaRPr>
          </a:p>
        </p:txBody>
      </p:sp>
      <p:sp>
        <p:nvSpPr>
          <p:cNvPr id="3" name="Content Placeholder 2"/>
          <p:cNvSpPr>
            <a:spLocks noGrp="1"/>
          </p:cNvSpPr>
          <p:nvPr>
            <p:ph idx="1"/>
          </p:nvPr>
        </p:nvSpPr>
        <p:spPr>
          <a:xfrm>
            <a:off x="457200" y="1447800"/>
            <a:ext cx="8229600" cy="5007008"/>
          </a:xfrm>
        </p:spPr>
        <p:txBody>
          <a:bodyPr/>
          <a:lstStyle/>
          <a:p>
            <a:pPr marL="64008" indent="0" algn="just">
              <a:buNone/>
            </a:pPr>
            <a:r>
              <a:rPr lang="fa-IR" dirty="0">
                <a:cs typeface="B Nazanin" pitchFamily="2" charset="-78"/>
              </a:rPr>
              <a:t>در نشست هایی که با اعضای گروه برای تحلیل تدریس ها برگزار </a:t>
            </a:r>
            <a:r>
              <a:rPr lang="fa-IR" dirty="0" smtClean="0">
                <a:cs typeface="B Nazanin" pitchFamily="2" charset="-78"/>
              </a:rPr>
              <a:t>   می </a:t>
            </a:r>
            <a:r>
              <a:rPr lang="fa-IR" dirty="0">
                <a:cs typeface="B Nazanin" pitchFamily="2" charset="-78"/>
              </a:rPr>
              <a:t>کردیم، فراز و </a:t>
            </a:r>
            <a:r>
              <a:rPr lang="fa-IR" dirty="0" smtClean="0">
                <a:cs typeface="B Nazanin" pitchFamily="2" charset="-78"/>
              </a:rPr>
              <a:t>فرودها </a:t>
            </a:r>
            <a:r>
              <a:rPr lang="fa-IR" dirty="0">
                <a:cs typeface="B Nazanin" pitchFamily="2" charset="-78"/>
              </a:rPr>
              <a:t>و نقاط ضعف و قوت تدریس </a:t>
            </a:r>
            <a:r>
              <a:rPr lang="fa-IR" dirty="0" smtClean="0">
                <a:cs typeface="B Nazanin" pitchFamily="2" charset="-78"/>
              </a:rPr>
              <a:t>گرها </a:t>
            </a:r>
            <a:r>
              <a:rPr lang="fa-IR" dirty="0">
                <a:cs typeface="B Nazanin" pitchFamily="2" charset="-78"/>
              </a:rPr>
              <a:t>را بررسی می کردیم تا برای جلسات بعدی طرح درس و سناریوی منسجم تر و </a:t>
            </a:r>
            <a:r>
              <a:rPr lang="fa-IR" dirty="0" smtClean="0">
                <a:cs typeface="B Nazanin" pitchFamily="2" charset="-78"/>
              </a:rPr>
              <a:t>پربارتری </a:t>
            </a:r>
            <a:r>
              <a:rPr lang="fa-IR" dirty="0">
                <a:cs typeface="B Nazanin" pitchFamily="2" charset="-78"/>
              </a:rPr>
              <a:t>طراحی کنیم و </a:t>
            </a:r>
            <a:r>
              <a:rPr lang="fa-IR" dirty="0" smtClean="0">
                <a:cs typeface="B Nazanin" pitchFamily="2" charset="-78"/>
              </a:rPr>
              <a:t>نیز ابزارهای </a:t>
            </a:r>
            <a:r>
              <a:rPr lang="fa-IR" dirty="0">
                <a:cs typeface="B Nazanin" pitchFamily="2" charset="-78"/>
              </a:rPr>
              <a:t>آموزشی مناسب درس آماده کنیم تا فرایند یادگیری دانش آموزان به کل مطلوبی صورت </a:t>
            </a:r>
            <a:r>
              <a:rPr lang="fa-IR" dirty="0" smtClean="0">
                <a:cs typeface="B Nazanin" pitchFamily="2" charset="-78"/>
              </a:rPr>
              <a:t>پذیرد.</a:t>
            </a:r>
          </a:p>
          <a:p>
            <a:pPr marL="64008" indent="0" algn="just">
              <a:buNone/>
            </a:pPr>
            <a:r>
              <a:rPr lang="fa-IR" dirty="0" smtClean="0">
                <a:cs typeface="B Nazanin" pitchFamily="2" charset="-78"/>
              </a:rPr>
              <a:t>نتایج </a:t>
            </a:r>
            <a:r>
              <a:rPr lang="fa-IR" dirty="0">
                <a:cs typeface="B Nazanin" pitchFamily="2" charset="-78"/>
              </a:rPr>
              <a:t>ارزیابی حاکی از آن بود که </a:t>
            </a:r>
            <a:r>
              <a:rPr lang="fa-IR" dirty="0" smtClean="0">
                <a:cs typeface="B Nazanin" pitchFamily="2" charset="-78"/>
              </a:rPr>
              <a:t>اکثر دانش </a:t>
            </a:r>
            <a:r>
              <a:rPr lang="fa-IR" dirty="0">
                <a:cs typeface="B Nazanin" pitchFamily="2" charset="-78"/>
              </a:rPr>
              <a:t>آموزان به شایستگی های مورد نظر رسیده اند.</a:t>
            </a:r>
            <a:endParaRPr lang="en-US" dirty="0">
              <a:cs typeface="B Nazanin" pitchFamily="2" charset="-78"/>
            </a:endParaRPr>
          </a:p>
        </p:txBody>
      </p:sp>
      <p:pic>
        <p:nvPicPr>
          <p:cNvPr id="4098" name="Picture 2" descr="F:\برنامه ها\مشاوره در ابتدایی\مشاوره در کودکان\Animated-images.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4572000"/>
            <a:ext cx="3505200"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046913"/>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a:bodyPr>
          <a:lstStyle/>
          <a:p>
            <a:pPr algn="ctr"/>
            <a:r>
              <a:rPr lang="fa-IR" sz="3200" dirty="0" smtClean="0">
                <a:effectLst/>
                <a:cs typeface="B Nazanin" pitchFamily="2" charset="-78"/>
              </a:rPr>
              <a:t>تحلیل و تفسیر یافته ها</a:t>
            </a:r>
            <a:endParaRPr lang="en-US" sz="3200" dirty="0">
              <a:effectLst/>
              <a:cs typeface="B Nazanin" pitchFamily="2" charset="-78"/>
            </a:endParaRPr>
          </a:p>
        </p:txBody>
      </p:sp>
      <p:sp>
        <p:nvSpPr>
          <p:cNvPr id="3" name="Content Placeholder 2"/>
          <p:cNvSpPr>
            <a:spLocks noGrp="1"/>
          </p:cNvSpPr>
          <p:nvPr>
            <p:ph idx="1"/>
          </p:nvPr>
        </p:nvSpPr>
        <p:spPr>
          <a:xfrm>
            <a:off x="457200" y="1524000"/>
            <a:ext cx="8229600" cy="4930808"/>
          </a:xfrm>
        </p:spPr>
        <p:txBody>
          <a:bodyPr>
            <a:normAutofit lnSpcReduction="10000"/>
          </a:bodyPr>
          <a:lstStyle/>
          <a:p>
            <a:pPr marL="64008" indent="0" algn="just">
              <a:buNone/>
            </a:pPr>
            <a:r>
              <a:rPr lang="fa-IR" dirty="0" smtClean="0">
                <a:cs typeface="B Nazanin" pitchFamily="2" charset="-78"/>
              </a:rPr>
              <a:t>فرایند </a:t>
            </a:r>
            <a:r>
              <a:rPr lang="fa-IR" dirty="0">
                <a:cs typeface="B Nazanin" pitchFamily="2" charset="-78"/>
              </a:rPr>
              <a:t>طراحی یادگیری در بستر درس پژوهی موجب پرورش تفکر انتقادی در من و </a:t>
            </a:r>
            <a:r>
              <a:rPr lang="fa-IR" dirty="0" smtClean="0">
                <a:cs typeface="B Nazanin" pitchFamily="2" charset="-78"/>
              </a:rPr>
              <a:t>سایر هم </a:t>
            </a:r>
            <a:r>
              <a:rPr lang="fa-IR" dirty="0">
                <a:cs typeface="B Nazanin" pitchFamily="2" charset="-78"/>
              </a:rPr>
              <a:t>گروهی ها شد زیرا من و سایر اعضا تدریس خود را در حضور یکدیگر انجام دادیم که همین امر باعث شد اشکالات تدریس بیشتر نمود پیدا کرده و برطرف شوند.</a:t>
            </a:r>
          </a:p>
          <a:p>
            <a:pPr marL="64008" indent="0" algn="just">
              <a:buNone/>
            </a:pPr>
            <a:r>
              <a:rPr lang="fa-IR" dirty="0">
                <a:cs typeface="B Nazanin" pitchFamily="2" charset="-78"/>
              </a:rPr>
              <a:t>من با خواندن بررسی های انجام شده توسط محققان و مطالعه کتب و منابعی که توسط استاد محترم در مورد کارورزی و حرفه معلمی پیشنهاد کرده بود به این نتیجه رسیدم که برای انجام یک کارورزی صحیح و موثر عواملی چون مدیریت، برنامه ریزی صحیح، نوع کار ارائه شده به کارورز و... دخیل هستند. تجربه کارورزی و تجربه های مشابه می توانند ابزار ارزشمندی برای کنکاش شغلی باشند به شرط آنکه دانشجو با فهم و صداقت به آن بپردازد.</a:t>
            </a:r>
          </a:p>
          <a:p>
            <a:pPr marL="64008" indent="0">
              <a:buNone/>
            </a:pPr>
            <a:endParaRPr lang="en-US" dirty="0">
              <a:cs typeface="B Nazanin" pitchFamily="2" charset="-78"/>
            </a:endParaRPr>
          </a:p>
        </p:txBody>
      </p:sp>
      <p:pic>
        <p:nvPicPr>
          <p:cNvPr id="5122" name="Picture 2" descr="F:\برنامه ها\مشاوره در ابتدایی\مشاوره در کودکان\images (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7526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05661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04106"/>
          </a:xfrm>
        </p:spPr>
        <p:txBody>
          <a:bodyPr>
            <a:normAutofit/>
          </a:bodyPr>
          <a:lstStyle/>
          <a:p>
            <a:pPr algn="ctr"/>
            <a:r>
              <a:rPr lang="fa-IR" sz="3200" dirty="0" smtClean="0">
                <a:effectLst/>
                <a:cs typeface="B Nazanin" pitchFamily="2" charset="-78"/>
              </a:rPr>
              <a:t>تصاویری از فرایند تدریس</a:t>
            </a:r>
            <a:endParaRPr lang="en-US" sz="3200" dirty="0">
              <a:effectLst/>
              <a:cs typeface="B Nazanin" pitchFamily="2" charset="-78"/>
            </a:endParaRPr>
          </a:p>
        </p:txBody>
      </p:sp>
      <p:pic>
        <p:nvPicPr>
          <p:cNvPr id="4" name="Content Placeholder 3" descr="H:\تدریس در مدرسه\۲۰۱۷۰۵۱۶_۱۲۰۸۵۱.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524000"/>
            <a:ext cx="6934200" cy="4572000"/>
          </a:xfrm>
          <a:prstGeom prst="rect">
            <a:avLst/>
          </a:prstGeom>
          <a:noFill/>
          <a:ln>
            <a:noFill/>
          </a:ln>
        </p:spPr>
      </p:pic>
    </p:spTree>
    <p:extLst>
      <p:ext uri="{BB962C8B-B14F-4D97-AF65-F5344CB8AC3E}">
        <p14:creationId xmlns:p14="http://schemas.microsoft.com/office/powerpoint/2010/main" val="21635504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2932906"/>
          </a:xfrm>
        </p:spPr>
        <p:txBody>
          <a:bodyPr>
            <a:normAutofit/>
          </a:bodyPr>
          <a:lstStyle/>
          <a:p>
            <a:pPr algn="ctr"/>
            <a:r>
              <a:rPr lang="fa-IR" sz="3200" b="1" dirty="0" smtClean="0">
                <a:solidFill>
                  <a:srgbClr val="00B0F0"/>
                </a:solidFill>
                <a:effectLst/>
                <a:cs typeface="B Nazanin" pitchFamily="2" charset="-78"/>
              </a:rPr>
              <a:t/>
            </a:r>
            <a:br>
              <a:rPr lang="fa-IR" sz="3200" b="1" dirty="0" smtClean="0">
                <a:solidFill>
                  <a:srgbClr val="00B0F0"/>
                </a:solidFill>
                <a:effectLst/>
                <a:cs typeface="B Nazanin" pitchFamily="2" charset="-78"/>
              </a:rPr>
            </a:br>
            <a:r>
              <a:rPr lang="fa-IR" sz="3200" b="1" dirty="0">
                <a:solidFill>
                  <a:srgbClr val="00B0F0"/>
                </a:solidFill>
                <a:effectLst/>
                <a:cs typeface="B Nazanin" pitchFamily="2" charset="-78"/>
              </a:rPr>
              <a:t/>
            </a:r>
            <a:br>
              <a:rPr lang="fa-IR" sz="3200" b="1" dirty="0">
                <a:solidFill>
                  <a:srgbClr val="00B0F0"/>
                </a:solidFill>
                <a:effectLst/>
                <a:cs typeface="B Nazanin" pitchFamily="2" charset="-78"/>
              </a:rPr>
            </a:br>
            <a:r>
              <a:rPr lang="fa-IR" sz="3200" b="1" dirty="0" smtClean="0">
                <a:solidFill>
                  <a:srgbClr val="00B0F0"/>
                </a:solidFill>
                <a:effectLst/>
                <a:cs typeface="B Nazanin" pitchFamily="2" charset="-78"/>
              </a:rPr>
              <a:t/>
            </a:r>
            <a:br>
              <a:rPr lang="fa-IR" sz="3200" b="1" dirty="0" smtClean="0">
                <a:solidFill>
                  <a:srgbClr val="00B0F0"/>
                </a:solidFill>
                <a:effectLst/>
                <a:cs typeface="B Nazanin" pitchFamily="2" charset="-78"/>
              </a:rPr>
            </a:br>
            <a:r>
              <a:rPr lang="fa-IR" sz="3200" b="1" dirty="0" smtClean="0">
                <a:ln w="6350">
                  <a:solidFill>
                    <a:srgbClr val="629DD1">
                      <a:shade val="43000"/>
                    </a:srgbClr>
                  </a:solidFill>
                </a:ln>
                <a:solidFill>
                  <a:srgbClr val="00B0F0"/>
                </a:solidFill>
                <a:effectLst/>
                <a:cs typeface="B Nazanin" pitchFamily="2" charset="-78"/>
              </a:rPr>
              <a:t>دفاعیه </a:t>
            </a:r>
            <a:r>
              <a:rPr lang="fa-IR" sz="3200" b="1" dirty="0">
                <a:ln w="6350">
                  <a:solidFill>
                    <a:srgbClr val="629DD1">
                      <a:shade val="43000"/>
                    </a:srgbClr>
                  </a:solidFill>
                </a:ln>
                <a:solidFill>
                  <a:srgbClr val="00B0F0"/>
                </a:solidFill>
                <a:effectLst/>
                <a:cs typeface="B Nazanin" pitchFamily="2" charset="-78"/>
              </a:rPr>
              <a:t>کارورزی 4</a:t>
            </a:r>
            <a:endParaRPr lang="en-US" sz="3200" b="1" dirty="0">
              <a:solidFill>
                <a:srgbClr val="00B0F0"/>
              </a:solidFill>
              <a:effectLst/>
              <a:cs typeface="B Nazanin" pitchFamily="2" charset="-78"/>
            </a:endParaRPr>
          </a:p>
        </p:txBody>
      </p:sp>
      <p:sp>
        <p:nvSpPr>
          <p:cNvPr id="3" name="Content Placeholder 2"/>
          <p:cNvSpPr>
            <a:spLocks noGrp="1"/>
          </p:cNvSpPr>
          <p:nvPr>
            <p:ph idx="1"/>
          </p:nvPr>
        </p:nvSpPr>
        <p:spPr>
          <a:xfrm>
            <a:off x="228600" y="2819400"/>
            <a:ext cx="8610600" cy="3635408"/>
          </a:xfrm>
        </p:spPr>
        <p:txBody>
          <a:bodyPr>
            <a:normAutofit/>
          </a:bodyPr>
          <a:lstStyle/>
          <a:p>
            <a:pPr marL="64008" indent="0" algn="ctr">
              <a:lnSpc>
                <a:spcPct val="150000"/>
              </a:lnSpc>
              <a:buNone/>
            </a:pPr>
            <a:r>
              <a:rPr lang="fa-IR" sz="3200" dirty="0" smtClean="0">
                <a:solidFill>
                  <a:srgbClr val="11DF7D"/>
                </a:solidFill>
                <a:cs typeface="B Nazanin" pitchFamily="2" charset="-78"/>
              </a:rPr>
              <a:t>استاد راهنما: جناب آقای دکتر امامقلی</a:t>
            </a:r>
          </a:p>
          <a:p>
            <a:pPr marL="64008" indent="0" algn="ctr">
              <a:lnSpc>
                <a:spcPct val="150000"/>
              </a:lnSpc>
              <a:buNone/>
            </a:pPr>
            <a:r>
              <a:rPr lang="fa-IR" sz="3200" dirty="0" smtClean="0">
                <a:solidFill>
                  <a:srgbClr val="FFC000"/>
                </a:solidFill>
                <a:cs typeface="B Nazanin" pitchFamily="2" charset="-78"/>
              </a:rPr>
              <a:t>معلم راهنما: سرکار خانم حیدرنیا</a:t>
            </a:r>
          </a:p>
          <a:p>
            <a:pPr marL="64008" indent="0" algn="ctr">
              <a:lnSpc>
                <a:spcPct val="150000"/>
              </a:lnSpc>
              <a:buNone/>
            </a:pPr>
            <a:r>
              <a:rPr lang="fa-IR" sz="3200" dirty="0" smtClean="0">
                <a:solidFill>
                  <a:srgbClr val="FF0000"/>
                </a:solidFill>
                <a:cs typeface="B Nazanin" pitchFamily="2" charset="-78"/>
              </a:rPr>
              <a:t>دانشجو: محسن جمشیدپور</a:t>
            </a:r>
          </a:p>
          <a:p>
            <a:pPr marL="64008" indent="0" algn="ctr">
              <a:buNone/>
            </a:pPr>
            <a:r>
              <a:rPr lang="fa-IR" sz="3200" dirty="0" smtClean="0">
                <a:solidFill>
                  <a:srgbClr val="D61AAE"/>
                </a:solidFill>
                <a:cs typeface="B Nazanin" pitchFamily="2" charset="-78"/>
              </a:rPr>
              <a:t>تابستان 1396</a:t>
            </a:r>
            <a:endParaRPr lang="en-US" sz="3200" dirty="0">
              <a:solidFill>
                <a:srgbClr val="D61AAE"/>
              </a:solidFill>
              <a:cs typeface="B Nazanin" pitchFamily="2" charset="-78"/>
            </a:endParaRP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3800" y="76199"/>
            <a:ext cx="1215231" cy="1564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descr="D:\smiley_welcom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9950" y="5162550"/>
            <a:ext cx="1924050" cy="16954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88915" y="1787714"/>
            <a:ext cx="1904999" cy="369332"/>
          </a:xfrm>
          <a:prstGeom prst="rect">
            <a:avLst/>
          </a:prstGeom>
        </p:spPr>
        <p:txBody>
          <a:bodyPr wrap="square">
            <a:spAutoFit/>
          </a:bodyPr>
          <a:lstStyle/>
          <a:p>
            <a:pPr algn="ctr" rtl="1">
              <a:spcAft>
                <a:spcPts val="1200"/>
              </a:spcAft>
            </a:pPr>
            <a:r>
              <a:rPr lang="ar-SA" dirty="0">
                <a:solidFill>
                  <a:srgbClr val="00B0F0"/>
                </a:solidFill>
                <a:latin typeface="Calibri"/>
                <a:ea typeface="Times New Roman"/>
                <a:cs typeface="IranNastaliq"/>
              </a:rPr>
              <a:t>پردیس </a:t>
            </a:r>
            <a:r>
              <a:rPr lang="fa-IR" dirty="0">
                <a:solidFill>
                  <a:srgbClr val="00B0F0"/>
                </a:solidFill>
                <a:latin typeface="Calibri"/>
                <a:ea typeface="Times New Roman"/>
                <a:cs typeface="IranNastaliq"/>
              </a:rPr>
              <a:t>شهید   مدرس </a:t>
            </a:r>
            <a:r>
              <a:rPr lang="ar-SA" dirty="0">
                <a:solidFill>
                  <a:srgbClr val="00B0F0"/>
                </a:solidFill>
                <a:latin typeface="Calibri"/>
                <a:ea typeface="Times New Roman"/>
                <a:cs typeface="IranNastaliq"/>
              </a:rPr>
              <a:t>کردستان</a:t>
            </a:r>
            <a:endParaRPr lang="en-US" sz="1400" dirty="0">
              <a:solidFill>
                <a:srgbClr val="00B0F0"/>
              </a:solidFill>
              <a:effectLst/>
              <a:latin typeface="Calibri"/>
              <a:ea typeface="Times New Roman"/>
              <a:cs typeface="Arial"/>
            </a:endParaRPr>
          </a:p>
        </p:txBody>
      </p:sp>
    </p:spTree>
    <p:extLst>
      <p:ext uri="{BB962C8B-B14F-4D97-AF65-F5344CB8AC3E}">
        <p14:creationId xmlns:p14="http://schemas.microsoft.com/office/powerpoint/2010/main" val="2451321643"/>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endParaRPr lang="en-US" sz="3200" dirty="0">
              <a:effectLst/>
              <a:cs typeface="B Nazanin" pitchFamily="2" charset="-78"/>
            </a:endParaRPr>
          </a:p>
        </p:txBody>
      </p:sp>
      <p:pic>
        <p:nvPicPr>
          <p:cNvPr id="7" name="Content Placeholder 6" descr="H:\تدریس در مدرسه\۲۰۱۷۰۵۱۶_۱۲۱۲۵۷.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685800"/>
            <a:ext cx="7467600" cy="5562600"/>
          </a:xfrm>
          <a:prstGeom prst="rect">
            <a:avLst/>
          </a:prstGeom>
          <a:noFill/>
          <a:ln>
            <a:noFill/>
          </a:ln>
        </p:spPr>
      </p:pic>
    </p:spTree>
    <p:extLst>
      <p:ext uri="{BB962C8B-B14F-4D97-AF65-F5344CB8AC3E}">
        <p14:creationId xmlns:p14="http://schemas.microsoft.com/office/powerpoint/2010/main" val="13848728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endParaRPr lang="en-US" sz="3200" dirty="0">
              <a:effectLst/>
              <a:cs typeface="B Nazanin" pitchFamily="2" charset="-78"/>
            </a:endParaRPr>
          </a:p>
        </p:txBody>
      </p:sp>
      <p:pic>
        <p:nvPicPr>
          <p:cNvPr id="4" name="Content Placeholder 3" descr="H:\تدریس در مدرسه\۲۰۱۷۰۵۱۶_۱۲۱۶۴۳.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609600"/>
            <a:ext cx="7543800" cy="5638800"/>
          </a:xfrm>
          <a:prstGeom prst="rect">
            <a:avLst/>
          </a:prstGeom>
          <a:noFill/>
          <a:ln>
            <a:noFill/>
          </a:ln>
        </p:spPr>
      </p:pic>
    </p:spTree>
    <p:extLst>
      <p:ext uri="{BB962C8B-B14F-4D97-AF65-F5344CB8AC3E}">
        <p14:creationId xmlns:p14="http://schemas.microsoft.com/office/powerpoint/2010/main" val="121213870"/>
      </p:ext>
    </p:extLst>
  </p:cSld>
  <p:clrMapOvr>
    <a:masterClrMapping/>
  </p:clrMapOvr>
  <p:transition spd="slow">
    <p:wheel spokes="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Content Placeholder 3"/>
          <p:cNvSpPr>
            <a:spLocks noGrp="1"/>
          </p:cNvSpPr>
          <p:nvPr>
            <p:ph idx="1"/>
          </p:nvPr>
        </p:nvSpPr>
        <p:spPr/>
        <p:txBody>
          <a:bodyPr>
            <a:normAutofit/>
          </a:bodyPr>
          <a:lstStyle/>
          <a:p>
            <a:pPr marL="64008" indent="0" algn="ctr">
              <a:buNone/>
            </a:pPr>
            <a:endParaRPr lang="fa-IR" dirty="0"/>
          </a:p>
          <a:p>
            <a:pPr marL="64008" indent="0" algn="ctr">
              <a:buNone/>
            </a:pPr>
            <a:endParaRPr lang="fa-IR" sz="6000" b="1" dirty="0" smtClean="0">
              <a:cs typeface="B Nazanin" pitchFamily="2" charset="-78"/>
            </a:endParaRPr>
          </a:p>
          <a:p>
            <a:pPr marL="64008" indent="0" algn="ctr">
              <a:buNone/>
            </a:pPr>
            <a:endParaRPr lang="fa-IR" sz="6000" b="1" dirty="0" smtClean="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smtClean="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smtClean="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smtClean="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smtClean="0">
              <a:cs typeface="B Nazanin" pitchFamily="2" charset="-78"/>
            </a:endParaRPr>
          </a:p>
          <a:p>
            <a:pPr marL="64008" indent="0" algn="ctr">
              <a:buNone/>
            </a:pPr>
            <a:endParaRPr lang="fa-IR" sz="6000" b="1" dirty="0">
              <a:cs typeface="B Nazanin" pitchFamily="2" charset="-78"/>
            </a:endParaRPr>
          </a:p>
          <a:p>
            <a:pPr marL="64008" indent="0" algn="ctr">
              <a:buNone/>
            </a:pPr>
            <a:endParaRPr lang="fa-IR" sz="6000" b="1" dirty="0" smtClean="0">
              <a:cs typeface="B Nazanin" pitchFamily="2" charset="-78"/>
            </a:endParaRPr>
          </a:p>
          <a:p>
            <a:pPr marL="64008" indent="0">
              <a:buNone/>
            </a:pPr>
            <a:endParaRPr lang="fa-IR" dirty="0" smtClean="0"/>
          </a:p>
          <a:p>
            <a:pPr marL="64008" indent="0">
              <a:buNone/>
            </a:pPr>
            <a:endParaRPr lang="fa-IR" dirty="0"/>
          </a:p>
          <a:p>
            <a:pPr marL="64008" indent="0">
              <a:buNone/>
            </a:pPr>
            <a:endParaRPr lang="fa-IR" dirty="0" smtClean="0"/>
          </a:p>
          <a:p>
            <a:pPr marL="64008" indent="0">
              <a:buNone/>
            </a:pPr>
            <a:endParaRPr lang="fa-IR" dirty="0" smtClean="0">
              <a:cs typeface="B Nazanin" pitchFamily="2" charset="-78"/>
            </a:endParaRPr>
          </a:p>
          <a:p>
            <a:pPr marL="64008" indent="0">
              <a:buNone/>
            </a:pPr>
            <a:endParaRPr lang="fa-IR" dirty="0"/>
          </a:p>
          <a:p>
            <a:pPr marL="64008" indent="0">
              <a:buNone/>
            </a:pPr>
            <a:endParaRPr lang="fa-IR" dirty="0" smtClean="0"/>
          </a:p>
          <a:p>
            <a:pPr marL="64008" indent="0">
              <a:buNone/>
            </a:pPr>
            <a:endParaRPr lang="fa-IR" dirty="0"/>
          </a:p>
          <a:p>
            <a:pPr marL="64008" indent="0">
              <a:buNone/>
            </a:pPr>
            <a:endParaRPr lang="fa-IR" dirty="0" smtClean="0"/>
          </a:p>
          <a:p>
            <a:pPr marL="64008" indent="0">
              <a:buNone/>
            </a:pPr>
            <a:endParaRPr lang="fa-IR" dirty="0"/>
          </a:p>
          <a:p>
            <a:pPr marL="64008" indent="0">
              <a:buNone/>
            </a:pPr>
            <a:endParaRPr lang="en-US" dirty="0"/>
          </a:p>
        </p:txBody>
      </p:sp>
      <p:pic>
        <p:nvPicPr>
          <p:cNvPr id="10244" name="Picture 4" descr="E:\تصاویر\500x504_14448907769855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D:\canstock2710999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572000"/>
            <a:ext cx="3124200" cy="243840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D:\مشاوره در کودکان\bow_and_blow_kisses_md_wm.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4572000"/>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247" name="Picture 7" descr="D:\figure_waving_checkered_flag_md_wm.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0" y="4572000"/>
            <a:ext cx="29718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0185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pPr algn="ctr"/>
            <a:r>
              <a:rPr lang="fa-IR" sz="3200" dirty="0" smtClean="0">
                <a:solidFill>
                  <a:srgbClr val="00B0F0"/>
                </a:solidFill>
                <a:effectLst/>
                <a:cs typeface="B Nazanin" pitchFamily="2" charset="-78"/>
              </a:rPr>
              <a:t>تقدیر و تشکر از معلم راهنما</a:t>
            </a:r>
            <a:endParaRPr lang="en-US" sz="3200" dirty="0">
              <a:solidFill>
                <a:srgbClr val="00B0F0"/>
              </a:solidFill>
              <a:effectLst/>
              <a:cs typeface="B Nazanin" pitchFamily="2" charset="-78"/>
            </a:endParaRPr>
          </a:p>
        </p:txBody>
      </p:sp>
      <p:sp>
        <p:nvSpPr>
          <p:cNvPr id="3" name="Content Placeholder 2"/>
          <p:cNvSpPr>
            <a:spLocks noGrp="1"/>
          </p:cNvSpPr>
          <p:nvPr>
            <p:ph idx="1"/>
          </p:nvPr>
        </p:nvSpPr>
        <p:spPr>
          <a:xfrm>
            <a:off x="152400" y="685800"/>
            <a:ext cx="8839200" cy="5943600"/>
          </a:xfrm>
        </p:spPr>
        <p:txBody>
          <a:bodyPr>
            <a:noAutofit/>
          </a:bodyPr>
          <a:lstStyle/>
          <a:p>
            <a:pPr marL="64008" indent="0" algn="ctr">
              <a:lnSpc>
                <a:spcPct val="150000"/>
              </a:lnSpc>
              <a:buNone/>
            </a:pPr>
            <a:endParaRPr lang="fa-IR" dirty="0" smtClean="0">
              <a:cs typeface="B Nazanin" pitchFamily="2" charset="-78"/>
            </a:endParaRPr>
          </a:p>
          <a:p>
            <a:pPr marL="64008" indent="0" algn="ctr">
              <a:lnSpc>
                <a:spcPct val="150000"/>
              </a:lnSpc>
              <a:buNone/>
            </a:pPr>
            <a:r>
              <a:rPr lang="fa-IR" dirty="0" smtClean="0">
                <a:cs typeface="B Nazanin" pitchFamily="2" charset="-78"/>
              </a:rPr>
              <a:t>در </a:t>
            </a:r>
            <a:r>
              <a:rPr lang="fa-IR" dirty="0">
                <a:cs typeface="B Nazanin" pitchFamily="2" charset="-78"/>
              </a:rPr>
              <a:t>ابتدا بر خود لازم می </a:t>
            </a:r>
            <a:r>
              <a:rPr lang="fa-IR" dirty="0" smtClean="0">
                <a:cs typeface="B Nazanin" pitchFamily="2" charset="-78"/>
              </a:rPr>
              <a:t>دانم </a:t>
            </a:r>
            <a:r>
              <a:rPr lang="fa-IR" dirty="0">
                <a:cs typeface="B Nazanin" pitchFamily="2" charset="-78"/>
              </a:rPr>
              <a:t>از تمامی زحمات و کمک های بی دریغ معلم راهنمای </a:t>
            </a:r>
            <a:r>
              <a:rPr lang="fa-IR" dirty="0" smtClean="0">
                <a:cs typeface="B Nazanin" pitchFamily="2" charset="-78"/>
              </a:rPr>
              <a:t>مهربانم، </a:t>
            </a:r>
            <a:r>
              <a:rPr lang="fa-IR" dirty="0" smtClean="0">
                <a:solidFill>
                  <a:srgbClr val="11DF7D"/>
                </a:solidFill>
                <a:cs typeface="B Nazanin" pitchFamily="2" charset="-78"/>
              </a:rPr>
              <a:t>سرکار خانم حیدرنیا </a:t>
            </a:r>
            <a:r>
              <a:rPr lang="fa-IR" dirty="0" smtClean="0">
                <a:cs typeface="B Nazanin" pitchFamily="2" charset="-78"/>
              </a:rPr>
              <a:t>که </a:t>
            </a:r>
            <a:r>
              <a:rPr lang="fa-IR" dirty="0">
                <a:cs typeface="B Nazanin" pitchFamily="2" charset="-78"/>
              </a:rPr>
              <a:t>در مدت یکسال پشتیبان و یاور من بودند نهایت سپاس را داشته و </a:t>
            </a:r>
            <a:r>
              <a:rPr lang="fa-IR" dirty="0" smtClean="0">
                <a:cs typeface="B Nazanin" pitchFamily="2" charset="-78"/>
              </a:rPr>
              <a:t>برای ایشان از خدای متعال همواره سلامتی و موفقیت را مسئلت دارم.</a:t>
            </a:r>
            <a:endParaRPr lang="en-US" dirty="0">
              <a:cs typeface="B Nazanin" pitchFamily="2" charset="-78"/>
            </a:endParaRPr>
          </a:p>
        </p:txBody>
      </p:sp>
      <p:pic>
        <p:nvPicPr>
          <p:cNvPr id="2050" name="Picture 2" descr="C:\Documents and Settings\Administrator\Desktop\photo_2017-07-15_22-16-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0438" y="4403408"/>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588718"/>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067800" cy="838200"/>
          </a:xfrm>
        </p:spPr>
        <p:txBody>
          <a:bodyPr>
            <a:noAutofit/>
          </a:bodyPr>
          <a:lstStyle/>
          <a:p>
            <a:pPr algn="ctr"/>
            <a:r>
              <a:rPr lang="fa-IR" sz="3200" dirty="0" smtClean="0">
                <a:solidFill>
                  <a:srgbClr val="00B0F0"/>
                </a:solidFill>
                <a:effectLst/>
                <a:cs typeface="B Nazanin" pitchFamily="2" charset="-78"/>
              </a:rPr>
              <a:t>تقدیر و تشکر از استاد راهنما</a:t>
            </a:r>
            <a:endParaRPr lang="en-US" sz="3200" dirty="0">
              <a:solidFill>
                <a:srgbClr val="00B0F0"/>
              </a:solidFill>
              <a:effectLst/>
              <a:cs typeface="B Nazanin" pitchFamily="2" charset="-78"/>
            </a:endParaRPr>
          </a:p>
        </p:txBody>
      </p:sp>
      <p:sp>
        <p:nvSpPr>
          <p:cNvPr id="3" name="Content Placeholder 2"/>
          <p:cNvSpPr>
            <a:spLocks noGrp="1"/>
          </p:cNvSpPr>
          <p:nvPr>
            <p:ph idx="1"/>
          </p:nvPr>
        </p:nvSpPr>
        <p:spPr>
          <a:xfrm>
            <a:off x="304800" y="1219200"/>
            <a:ext cx="8534400" cy="5486400"/>
          </a:xfrm>
        </p:spPr>
        <p:txBody>
          <a:bodyPr/>
          <a:lstStyle/>
          <a:p>
            <a:pPr marL="64008" indent="0" algn="ctr">
              <a:buNone/>
            </a:pPr>
            <a:endParaRPr lang="fa-IR" dirty="0" smtClean="0">
              <a:cs typeface="B Nazanin" pitchFamily="2" charset="-78"/>
            </a:endParaRPr>
          </a:p>
          <a:p>
            <a:pPr marL="64008" indent="0" algn="ctr">
              <a:buNone/>
            </a:pPr>
            <a:r>
              <a:rPr lang="fa-IR" dirty="0" smtClean="0">
                <a:cs typeface="B Nazanin" pitchFamily="2" charset="-78"/>
              </a:rPr>
              <a:t>هم چنین </a:t>
            </a:r>
            <a:r>
              <a:rPr lang="fa-IR" dirty="0">
                <a:cs typeface="B Nazanin" pitchFamily="2" charset="-78"/>
              </a:rPr>
              <a:t>از تلاش ها و زحمات گرانقدر </a:t>
            </a:r>
            <a:r>
              <a:rPr lang="fa-IR" dirty="0" smtClean="0">
                <a:cs typeface="B Nazanin" pitchFamily="2" charset="-78"/>
              </a:rPr>
              <a:t>استاد عزیزم، </a:t>
            </a:r>
            <a:r>
              <a:rPr lang="fa-IR" dirty="0" smtClean="0">
                <a:solidFill>
                  <a:srgbClr val="11DF7D"/>
                </a:solidFill>
                <a:cs typeface="B Nazanin" pitchFamily="2" charset="-78"/>
              </a:rPr>
              <a:t>جناب آقای     دکتر امامقلی</a:t>
            </a:r>
            <a:r>
              <a:rPr lang="fa-IR" dirty="0" smtClean="0">
                <a:cs typeface="B Nazanin" pitchFamily="2" charset="-78"/>
              </a:rPr>
              <a:t>، که </a:t>
            </a:r>
            <a:r>
              <a:rPr lang="fa-IR" dirty="0">
                <a:cs typeface="B Nazanin" pitchFamily="2" charset="-78"/>
              </a:rPr>
              <a:t>همواره با سعه صدر و نظر لطف و اغماض با دانشجویان خود رفتار کرده اند، سپاس گذاری </a:t>
            </a:r>
            <a:r>
              <a:rPr lang="fa-IR" dirty="0" smtClean="0">
                <a:cs typeface="B Nazanin" pitchFamily="2" charset="-78"/>
              </a:rPr>
              <a:t>می کنم </a:t>
            </a:r>
            <a:r>
              <a:rPr lang="fa-IR" dirty="0">
                <a:cs typeface="B Nazanin" pitchFamily="2" charset="-78"/>
              </a:rPr>
              <a:t>و علاقه و ارادت خود </a:t>
            </a:r>
            <a:r>
              <a:rPr lang="fa-IR" dirty="0" smtClean="0">
                <a:cs typeface="B Nazanin" pitchFamily="2" charset="-78"/>
              </a:rPr>
              <a:t>به ایشان را ابراز می نمایم. </a:t>
            </a:r>
            <a:endParaRPr lang="en-US" dirty="0">
              <a:cs typeface="B Nazanin" pitchFamily="2" charset="-78"/>
            </a:endParaRPr>
          </a:p>
        </p:txBody>
      </p:sp>
      <p:pic>
        <p:nvPicPr>
          <p:cNvPr id="3074" name="Picture 2" descr="C:\Documents and Settings\Administrator\Desktop\photo_2017-07-15_22-16-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114800"/>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7438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pPr algn="ctr"/>
            <a:r>
              <a:rPr lang="fa-IR" sz="3200" dirty="0" smtClean="0">
                <a:effectLst/>
                <a:cs typeface="B Nazanin" pitchFamily="2" charset="-78"/>
              </a:rPr>
              <a:t>مقدمه</a:t>
            </a:r>
            <a:endParaRPr lang="en-US" sz="3200" dirty="0">
              <a:effectLst/>
              <a:cs typeface="B Nazanin" pitchFamily="2" charset="-78"/>
            </a:endParaRPr>
          </a:p>
        </p:txBody>
      </p:sp>
      <p:sp>
        <p:nvSpPr>
          <p:cNvPr id="3" name="Content Placeholder 2"/>
          <p:cNvSpPr>
            <a:spLocks noGrp="1"/>
          </p:cNvSpPr>
          <p:nvPr>
            <p:ph idx="1"/>
          </p:nvPr>
        </p:nvSpPr>
        <p:spPr>
          <a:xfrm>
            <a:off x="304800" y="1295401"/>
            <a:ext cx="8534400" cy="5447730"/>
          </a:xfrm>
        </p:spPr>
        <p:txBody>
          <a:bodyPr/>
          <a:lstStyle/>
          <a:p>
            <a:pPr marL="64008" indent="0" algn="justLow">
              <a:buNone/>
            </a:pPr>
            <a:r>
              <a:rPr lang="fa-IR" dirty="0">
                <a:cs typeface="B Nazanin" pitchFamily="2" charset="-78"/>
              </a:rPr>
              <a:t>آماده سازی یک شخص برای شغل شریفی </a:t>
            </a:r>
            <a:r>
              <a:rPr lang="fa-IR" dirty="0" smtClean="0">
                <a:cs typeface="B Nazanin" pitchFamily="2" charset="-78"/>
              </a:rPr>
              <a:t>به نام معلمی، </a:t>
            </a:r>
            <a:r>
              <a:rPr lang="fa-IR" dirty="0">
                <a:cs typeface="B Nazanin" pitchFamily="2" charset="-78"/>
              </a:rPr>
              <a:t>که شغل </a:t>
            </a:r>
            <a:r>
              <a:rPr lang="fa-IR" dirty="0" smtClean="0">
                <a:cs typeface="B Nazanin" pitchFamily="2" charset="-78"/>
              </a:rPr>
              <a:t>انبیاست، </a:t>
            </a:r>
            <a:r>
              <a:rPr lang="fa-IR" dirty="0">
                <a:cs typeface="B Nazanin" pitchFamily="2" charset="-78"/>
              </a:rPr>
              <a:t>مراحل مختلفی را می </a:t>
            </a:r>
            <a:r>
              <a:rPr lang="fa-IR" dirty="0" smtClean="0">
                <a:cs typeface="B Nazanin" pitchFamily="2" charset="-78"/>
              </a:rPr>
              <a:t>طلبد. </a:t>
            </a:r>
            <a:r>
              <a:rPr lang="fa-IR" dirty="0">
                <a:cs typeface="B Nazanin" pitchFamily="2" charset="-78"/>
              </a:rPr>
              <a:t>درس های تئوری برای آمادگی فرد برای شغل معلم تأثیر دارد اما تأثیر آن در برابر واحد های عملی کمتر </a:t>
            </a:r>
            <a:r>
              <a:rPr lang="fa-IR" dirty="0" smtClean="0">
                <a:cs typeface="B Nazanin" pitchFamily="2" charset="-78"/>
              </a:rPr>
              <a:t>است. یکی </a:t>
            </a:r>
            <a:r>
              <a:rPr lang="fa-IR" dirty="0">
                <a:cs typeface="B Nazanin" pitchFamily="2" charset="-78"/>
              </a:rPr>
              <a:t>از واحد های عملی کارورزی </a:t>
            </a:r>
            <a:r>
              <a:rPr lang="fa-IR" dirty="0" smtClean="0">
                <a:cs typeface="B Nazanin" pitchFamily="2" charset="-78"/>
              </a:rPr>
              <a:t>است. کارورزی </a:t>
            </a:r>
            <a:r>
              <a:rPr lang="fa-IR" dirty="0">
                <a:cs typeface="B Nazanin" pitchFamily="2" charset="-78"/>
              </a:rPr>
              <a:t>شخص را برای رسیدن به قله اوج پرورش افراد آماده می کند که این قله اوج همان شغل معلمی است. کارورزی راه را به شخص نشان می دهد که چگونه با افراد </a:t>
            </a:r>
            <a:r>
              <a:rPr lang="fa-IR" dirty="0" smtClean="0">
                <a:cs typeface="B Nazanin" pitchFamily="2" charset="-78"/>
              </a:rPr>
              <a:t>جامعه، </a:t>
            </a:r>
            <a:r>
              <a:rPr lang="fa-IR" dirty="0">
                <a:cs typeface="B Nazanin" pitchFamily="2" charset="-78"/>
              </a:rPr>
              <a:t>مخصوصا </a:t>
            </a:r>
            <a:r>
              <a:rPr lang="fa-IR" dirty="0" smtClean="0">
                <a:cs typeface="B Nazanin" pitchFamily="2" charset="-78"/>
              </a:rPr>
              <a:t>دانش آموزان، </a:t>
            </a:r>
            <a:r>
              <a:rPr lang="fa-IR" dirty="0">
                <a:cs typeface="B Nazanin" pitchFamily="2" charset="-78"/>
              </a:rPr>
              <a:t>ارتباط برقرار کرده و </a:t>
            </a:r>
            <a:r>
              <a:rPr lang="fa-IR" dirty="0" smtClean="0">
                <a:cs typeface="B Nazanin" pitchFamily="2" charset="-78"/>
              </a:rPr>
              <a:t>هم چنین </a:t>
            </a:r>
            <a:r>
              <a:rPr lang="fa-IR" dirty="0">
                <a:cs typeface="B Nazanin" pitchFamily="2" charset="-78"/>
              </a:rPr>
              <a:t>پرورش صحیح این افراد را به شخص نشان می </a:t>
            </a:r>
            <a:r>
              <a:rPr lang="fa-IR" dirty="0" smtClean="0">
                <a:cs typeface="B Nazanin" pitchFamily="2" charset="-78"/>
              </a:rPr>
              <a:t>دهد. بنابراین </a:t>
            </a:r>
            <a:r>
              <a:rPr lang="fa-IR" dirty="0">
                <a:cs typeface="B Nazanin" pitchFamily="2" charset="-78"/>
              </a:rPr>
              <a:t>برای یک </a:t>
            </a:r>
            <a:r>
              <a:rPr lang="fa-IR" dirty="0" smtClean="0">
                <a:cs typeface="B Nazanin" pitchFamily="2" charset="-78"/>
              </a:rPr>
              <a:t>معلم، </a:t>
            </a:r>
            <a:r>
              <a:rPr lang="fa-IR" dirty="0">
                <a:cs typeface="B Nazanin" pitchFamily="2" charset="-78"/>
              </a:rPr>
              <a:t>که </a:t>
            </a:r>
            <a:r>
              <a:rPr lang="fa-IR" dirty="0" smtClean="0">
                <a:cs typeface="B Nazanin" pitchFamily="2" charset="-78"/>
              </a:rPr>
              <a:t>مهم ترین </a:t>
            </a:r>
            <a:r>
              <a:rPr lang="fa-IR" dirty="0">
                <a:cs typeface="B Nazanin" pitchFamily="2" charset="-78"/>
              </a:rPr>
              <a:t>شغلش پرورش </a:t>
            </a:r>
            <a:r>
              <a:rPr lang="fa-IR" dirty="0" smtClean="0">
                <a:cs typeface="B Nazanin" pitchFamily="2" charset="-78"/>
              </a:rPr>
              <a:t>افراد (از </a:t>
            </a:r>
            <a:r>
              <a:rPr lang="fa-IR" dirty="0">
                <a:cs typeface="B Nazanin" pitchFamily="2" charset="-78"/>
              </a:rPr>
              <a:t>نظر </a:t>
            </a:r>
            <a:r>
              <a:rPr lang="fa-IR" dirty="0" smtClean="0">
                <a:cs typeface="B Nazanin" pitchFamily="2" charset="-78"/>
              </a:rPr>
              <a:t>تربیتی، اخلاقی، اجتماعی و...) است، بهترین </a:t>
            </a:r>
            <a:r>
              <a:rPr lang="fa-IR" dirty="0">
                <a:cs typeface="B Nazanin" pitchFamily="2" charset="-78"/>
              </a:rPr>
              <a:t>مقدمه همان کارورزی </a:t>
            </a:r>
            <a:r>
              <a:rPr lang="fa-IR" dirty="0" smtClean="0">
                <a:cs typeface="B Nazanin" pitchFamily="2" charset="-78"/>
              </a:rPr>
              <a:t>است. </a:t>
            </a:r>
          </a:p>
        </p:txBody>
      </p:sp>
      <p:pic>
        <p:nvPicPr>
          <p:cNvPr id="9218" name="Picture 2" descr="D:\مشاوره در ابتدایی\مشاوره در کودکان\student_with_giant_pencil_anim_md_wm.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4689"/>
            <a:ext cx="1600200" cy="1290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6062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normAutofit/>
          </a:bodyPr>
          <a:lstStyle/>
          <a:p>
            <a:pPr algn="ctr"/>
            <a:r>
              <a:rPr lang="fa-IR" sz="3200" dirty="0" smtClean="0">
                <a:effectLst/>
                <a:cs typeface="B Nazanin" pitchFamily="2" charset="-78"/>
              </a:rPr>
              <a:t>کارورزی چیست؟</a:t>
            </a:r>
            <a:endParaRPr lang="en-US" sz="3200" dirty="0">
              <a:effectLst/>
              <a:cs typeface="B Nazanin" pitchFamily="2" charset="-78"/>
            </a:endParaRPr>
          </a:p>
        </p:txBody>
      </p:sp>
      <p:sp>
        <p:nvSpPr>
          <p:cNvPr id="3" name="Content Placeholder 2"/>
          <p:cNvSpPr>
            <a:spLocks noGrp="1"/>
          </p:cNvSpPr>
          <p:nvPr>
            <p:ph idx="1"/>
          </p:nvPr>
        </p:nvSpPr>
        <p:spPr>
          <a:xfrm>
            <a:off x="304800" y="1447800"/>
            <a:ext cx="8534400" cy="5007008"/>
          </a:xfrm>
        </p:spPr>
        <p:txBody>
          <a:bodyPr>
            <a:normAutofit/>
          </a:bodyPr>
          <a:lstStyle/>
          <a:p>
            <a:pPr marL="64008" indent="0" algn="ctr">
              <a:buNone/>
            </a:pPr>
            <a:r>
              <a:rPr lang="fa-IR" dirty="0" smtClean="0">
                <a:cs typeface="B Nazanin" pitchFamily="2" charset="-78"/>
              </a:rPr>
              <a:t>هرتجربه </a:t>
            </a:r>
            <a:r>
              <a:rPr lang="fa-IR" dirty="0">
                <a:cs typeface="B Nazanin" pitchFamily="2" charset="-78"/>
              </a:rPr>
              <a:t>آموزشی که با شغل ترکیب شود را می توان کارورزی نامید</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اصل کلمه کارورزی به واژه کارورز </a:t>
            </a:r>
            <a:r>
              <a:rPr lang="fa-IR" dirty="0" smtClean="0">
                <a:cs typeface="B Nazanin" pitchFamily="2" charset="-78"/>
              </a:rPr>
              <a:t>بر می </a:t>
            </a:r>
            <a:r>
              <a:rPr lang="fa-IR" dirty="0">
                <a:cs typeface="B Nazanin" pitchFamily="2" charset="-78"/>
              </a:rPr>
              <a:t>گردد </a:t>
            </a:r>
            <a:r>
              <a:rPr lang="fa-IR" dirty="0" smtClean="0">
                <a:cs typeface="B Nazanin" pitchFamily="2" charset="-78"/>
              </a:rPr>
              <a:t>و به </a:t>
            </a:r>
            <a:r>
              <a:rPr lang="fa-IR" dirty="0">
                <a:cs typeface="B Nazanin" pitchFamily="2" charset="-78"/>
              </a:rPr>
              <a:t>فردی گفته می شود که در حین تحصیل در آموزش عالی یا بلافاصله بعد </a:t>
            </a:r>
            <a:r>
              <a:rPr lang="fa-IR" dirty="0" smtClean="0">
                <a:cs typeface="B Nazanin" pitchFamily="2" charset="-78"/>
              </a:rPr>
              <a:t>از پایان </a:t>
            </a:r>
            <a:r>
              <a:rPr lang="fa-IR" dirty="0">
                <a:cs typeface="B Nazanin" pitchFamily="2" charset="-78"/>
              </a:rPr>
              <a:t>دوره تحصیل </a:t>
            </a:r>
            <a:r>
              <a:rPr lang="fa-IR" dirty="0" smtClean="0">
                <a:cs typeface="B Nazanin" pitchFamily="2" charset="-78"/>
              </a:rPr>
              <a:t>و تنها </a:t>
            </a:r>
            <a:r>
              <a:rPr lang="fa-IR" dirty="0">
                <a:cs typeface="B Nazanin" pitchFamily="2" charset="-78"/>
              </a:rPr>
              <a:t>با هدف </a:t>
            </a:r>
            <a:r>
              <a:rPr lang="fa-IR" dirty="0" smtClean="0">
                <a:cs typeface="B Nazanin" pitchFamily="2" charset="-78"/>
              </a:rPr>
              <a:t>کسب تجربه و مهارت </a:t>
            </a:r>
            <a:r>
              <a:rPr lang="fa-IR" dirty="0">
                <a:cs typeface="B Nazanin" pitchFamily="2" charset="-78"/>
              </a:rPr>
              <a:t>کاری و عملی در </a:t>
            </a:r>
            <a:r>
              <a:rPr lang="fa-IR" dirty="0" smtClean="0">
                <a:cs typeface="B Nazanin" pitchFamily="2" charset="-78"/>
              </a:rPr>
              <a:t>    موسسه </a:t>
            </a:r>
            <a:r>
              <a:rPr lang="fa-IR" dirty="0">
                <a:cs typeface="B Nazanin" pitchFamily="2" charset="-78"/>
              </a:rPr>
              <a:t>ای مشغول به کار می </a:t>
            </a:r>
            <a:r>
              <a:rPr lang="fa-IR" dirty="0" smtClean="0">
                <a:cs typeface="B Nazanin" pitchFamily="2" charset="-78"/>
              </a:rPr>
              <a:t>شود.</a:t>
            </a:r>
          </a:p>
        </p:txBody>
      </p:sp>
      <p:pic>
        <p:nvPicPr>
          <p:cNvPr id="6147" name="Picture 3" descr="F:\برنامه ها\مشاوره در ابتدایی\مشاوره در کودکان\images (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038600"/>
            <a:ext cx="30480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F:\برنامه ها\مطالعات اجتماعی\images (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013982"/>
            <a:ext cx="3124200" cy="22344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215390"/>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80306"/>
          </a:xfrm>
        </p:spPr>
        <p:txBody>
          <a:bodyPr>
            <a:normAutofit/>
          </a:bodyPr>
          <a:lstStyle/>
          <a:p>
            <a:pPr algn="ctr"/>
            <a:r>
              <a:rPr lang="fa-IR" sz="3200" dirty="0">
                <a:effectLst/>
                <a:cs typeface="B Nazanin" pitchFamily="2" charset="-78"/>
              </a:rPr>
              <a:t>اهمیت کارورزی</a:t>
            </a:r>
            <a:endParaRPr lang="en-US" sz="3200" dirty="0">
              <a:effectLst/>
              <a:cs typeface="B Nazanin" pitchFamily="2" charset="-78"/>
            </a:endParaRPr>
          </a:p>
        </p:txBody>
      </p:sp>
      <p:sp>
        <p:nvSpPr>
          <p:cNvPr id="3" name="Content Placeholder 2"/>
          <p:cNvSpPr>
            <a:spLocks noGrp="1"/>
          </p:cNvSpPr>
          <p:nvPr>
            <p:ph idx="1"/>
          </p:nvPr>
        </p:nvSpPr>
        <p:spPr>
          <a:xfrm>
            <a:off x="457200" y="1905000"/>
            <a:ext cx="8229600" cy="4549808"/>
          </a:xfrm>
        </p:spPr>
        <p:txBody>
          <a:bodyPr>
            <a:normAutofit/>
          </a:bodyPr>
          <a:lstStyle/>
          <a:p>
            <a:pPr marL="64008" indent="0" algn="justLow">
              <a:buNone/>
            </a:pPr>
            <a:r>
              <a:rPr lang="fa-IR" dirty="0">
                <a:cs typeface="B Nazanin" pitchFamily="2" charset="-78"/>
              </a:rPr>
              <a:t>در کل هیچ جانشینی برای تجربه عملی وجود ندارد کارورزی ابزاری برای تئوری به عمل و هم چنین تلاشی برای ایجاد پیوندهایی بین محیط عملی و مراکز آموزشی است. برای انجام کنکاش شغلی نیزکارورزی از بقیه گزینه ها مناسب تر است واضح است که از طریق مطالعه یا گفت وگو با افراد مطلع به اطلاعات کافی و مورد نیاز دست یافت کارورزی یک تجربه ی دست اول و عملی است که به فرد اجازه می دهد بهترین نتیجه گیری ها را درباره ارتباط احتمالی خود و یک زمینه شغلی انجام دهد.</a:t>
            </a:r>
          </a:p>
          <a:p>
            <a:pPr marL="64008" indent="0" algn="justLow">
              <a:buNone/>
            </a:pPr>
            <a:endParaRPr lang="en-US" dirty="0">
              <a:cs typeface="B Nazanin" pitchFamily="2" charset="-78"/>
            </a:endParaRPr>
          </a:p>
        </p:txBody>
      </p:sp>
      <p:pic>
        <p:nvPicPr>
          <p:cNvPr id="3077" name="Picture 5" descr="D:\مشاوره در ابتدایی\مشاوره در کودکان\checking_out_the_view_md_wm.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36" y="0"/>
            <a:ext cx="1827663"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8092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19200"/>
          </a:xfrm>
        </p:spPr>
        <p:txBody>
          <a:bodyPr>
            <a:normAutofit/>
          </a:bodyPr>
          <a:lstStyle/>
          <a:p>
            <a:pPr algn="ctr"/>
            <a:r>
              <a:rPr lang="fa-IR" sz="3200" dirty="0" smtClean="0">
                <a:effectLst/>
                <a:cs typeface="B Nazanin" pitchFamily="2" charset="-78"/>
              </a:rPr>
              <a:t>اهداف کارورزی</a:t>
            </a:r>
            <a:endParaRPr lang="en-US" sz="3200" dirty="0">
              <a:effectLst/>
              <a:cs typeface="B Nazanin" pitchFamily="2" charset="-78"/>
            </a:endParaRPr>
          </a:p>
        </p:txBody>
      </p:sp>
      <p:sp>
        <p:nvSpPr>
          <p:cNvPr id="3" name="Content Placeholder 2"/>
          <p:cNvSpPr>
            <a:spLocks noGrp="1"/>
          </p:cNvSpPr>
          <p:nvPr>
            <p:ph idx="1"/>
          </p:nvPr>
        </p:nvSpPr>
        <p:spPr>
          <a:xfrm>
            <a:off x="381000" y="1600200"/>
            <a:ext cx="8382000" cy="5105400"/>
          </a:xfrm>
        </p:spPr>
        <p:txBody>
          <a:bodyPr/>
          <a:lstStyle/>
          <a:p>
            <a:pPr marL="64008" indent="0" algn="just">
              <a:buNone/>
            </a:pPr>
            <a:r>
              <a:rPr lang="fa-IR" dirty="0">
                <a:cs typeface="B Nazanin" pitchFamily="2" charset="-78"/>
              </a:rPr>
              <a:t>در کل هیچ جانشینی برای تجربه عملی وجود </a:t>
            </a:r>
            <a:r>
              <a:rPr lang="fa-IR" dirty="0" smtClean="0">
                <a:cs typeface="B Nazanin" pitchFamily="2" charset="-78"/>
              </a:rPr>
              <a:t>ندارد کارورزی </a:t>
            </a:r>
            <a:r>
              <a:rPr lang="fa-IR" dirty="0">
                <a:cs typeface="B Nazanin" pitchFamily="2" charset="-78"/>
              </a:rPr>
              <a:t>ابزاری برای تئوری به عمل </a:t>
            </a:r>
            <a:r>
              <a:rPr lang="fa-IR" dirty="0" smtClean="0">
                <a:cs typeface="B Nazanin" pitchFamily="2" charset="-78"/>
              </a:rPr>
              <a:t>وهم چنین </a:t>
            </a:r>
            <a:r>
              <a:rPr lang="fa-IR" dirty="0">
                <a:cs typeface="B Nazanin" pitchFamily="2" charset="-78"/>
              </a:rPr>
              <a:t>تلاشی برای ایجاد پیوندهایی بین محیط عملی </a:t>
            </a:r>
            <a:r>
              <a:rPr lang="fa-IR" dirty="0" smtClean="0">
                <a:cs typeface="B Nazanin" pitchFamily="2" charset="-78"/>
              </a:rPr>
              <a:t>و مراکز </a:t>
            </a:r>
            <a:r>
              <a:rPr lang="fa-IR" dirty="0">
                <a:cs typeface="B Nazanin" pitchFamily="2" charset="-78"/>
              </a:rPr>
              <a:t>آموزشی است. برای انجام کنکاش شغلی </a:t>
            </a:r>
            <a:r>
              <a:rPr lang="fa-IR" dirty="0" smtClean="0">
                <a:cs typeface="B Nazanin" pitchFamily="2" charset="-78"/>
              </a:rPr>
              <a:t>نیز کارورزی </a:t>
            </a:r>
            <a:r>
              <a:rPr lang="fa-IR" dirty="0">
                <a:cs typeface="B Nazanin" pitchFamily="2" charset="-78"/>
              </a:rPr>
              <a:t>از بقیه گزینه ها مناسب تر است واضح است که از طریق مطالعه یا گفت </a:t>
            </a:r>
            <a:r>
              <a:rPr lang="fa-IR" dirty="0" smtClean="0">
                <a:cs typeface="B Nazanin" pitchFamily="2" charset="-78"/>
              </a:rPr>
              <a:t>وگو با </a:t>
            </a:r>
            <a:r>
              <a:rPr lang="fa-IR" dirty="0">
                <a:cs typeface="B Nazanin" pitchFamily="2" charset="-78"/>
              </a:rPr>
              <a:t>افراد مطلع به اطلاعات کافی </a:t>
            </a:r>
            <a:r>
              <a:rPr lang="fa-IR" dirty="0" smtClean="0">
                <a:cs typeface="B Nazanin" pitchFamily="2" charset="-78"/>
              </a:rPr>
              <a:t>و مورد </a:t>
            </a:r>
            <a:r>
              <a:rPr lang="fa-IR" dirty="0">
                <a:cs typeface="B Nazanin" pitchFamily="2" charset="-78"/>
              </a:rPr>
              <a:t>نیاز </a:t>
            </a:r>
            <a:r>
              <a:rPr lang="fa-IR" dirty="0" smtClean="0">
                <a:cs typeface="B Nazanin" pitchFamily="2" charset="-78"/>
              </a:rPr>
              <a:t>    دست یافت، </a:t>
            </a:r>
            <a:r>
              <a:rPr lang="fa-IR" dirty="0">
                <a:cs typeface="B Nazanin" pitchFamily="2" charset="-78"/>
              </a:rPr>
              <a:t>کارورزی یک تجربه ی دست اول </a:t>
            </a:r>
            <a:r>
              <a:rPr lang="fa-IR" dirty="0" smtClean="0">
                <a:cs typeface="B Nazanin" pitchFamily="2" charset="-78"/>
              </a:rPr>
              <a:t>و عملی </a:t>
            </a:r>
            <a:r>
              <a:rPr lang="fa-IR" dirty="0">
                <a:cs typeface="B Nazanin" pitchFamily="2" charset="-78"/>
              </a:rPr>
              <a:t>است که به فرد اجازه می دهد بهترین نتیجه گیری ها را درباره ارتباط احتمالی خود ویک زمینه </a:t>
            </a:r>
            <a:r>
              <a:rPr lang="fa-IR" dirty="0" smtClean="0">
                <a:cs typeface="B Nazanin" pitchFamily="2" charset="-78"/>
              </a:rPr>
              <a:t>شغلی انجام دهد.</a:t>
            </a:r>
            <a:endParaRPr lang="en-US" dirty="0">
              <a:cs typeface="B Nazanin" pitchFamily="2" charset="-78"/>
            </a:endParaRPr>
          </a:p>
        </p:txBody>
      </p:sp>
      <p:pic>
        <p:nvPicPr>
          <p:cNvPr id="10" name="Picture 7" descr="D:\مشاوره در ابتدایی\مشاوره در کودکان\images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029200"/>
            <a:ext cx="2619375" cy="144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151083"/>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algn="ctr"/>
            <a:r>
              <a:rPr lang="fa-IR" sz="3200" dirty="0" smtClean="0">
                <a:effectLst/>
                <a:cs typeface="B Nazanin" pitchFamily="2" charset="-78"/>
              </a:rPr>
              <a:t>انتخاب موضوع و تعیین هدف</a:t>
            </a:r>
            <a:endParaRPr lang="en-US" sz="3200" dirty="0">
              <a:effectLst/>
              <a:cs typeface="B Nazanin" pitchFamily="2" charset="-78"/>
            </a:endParaRPr>
          </a:p>
        </p:txBody>
      </p:sp>
      <p:sp>
        <p:nvSpPr>
          <p:cNvPr id="3" name="Content Placeholder 2"/>
          <p:cNvSpPr>
            <a:spLocks noGrp="1"/>
          </p:cNvSpPr>
          <p:nvPr>
            <p:ph idx="1"/>
          </p:nvPr>
        </p:nvSpPr>
        <p:spPr>
          <a:xfrm>
            <a:off x="457200" y="1524000"/>
            <a:ext cx="8229600" cy="4930808"/>
          </a:xfrm>
        </p:spPr>
        <p:txBody>
          <a:bodyPr/>
          <a:lstStyle/>
          <a:p>
            <a:pPr marL="64008" lvl="0" indent="0" algn="justLow">
              <a:buClr>
                <a:srgbClr val="629DD1"/>
              </a:buClr>
              <a:buNone/>
            </a:pPr>
            <a:r>
              <a:rPr lang="fa-IR" dirty="0">
                <a:solidFill>
                  <a:prstClr val="white"/>
                </a:solidFill>
                <a:cs typeface="B Nazanin" pitchFamily="2" charset="-78"/>
              </a:rPr>
              <a:t>طی نشست ها و هم اندیشی های تیم درس پژوهی که متشکل از </a:t>
            </a:r>
            <a:r>
              <a:rPr lang="fa-IR" dirty="0">
                <a:solidFill>
                  <a:srgbClr val="11DF7D"/>
                </a:solidFill>
                <a:cs typeface="B Nazanin" pitchFamily="2" charset="-78"/>
              </a:rPr>
              <a:t>آقای احمد بایندریان </a:t>
            </a:r>
            <a:r>
              <a:rPr lang="fa-IR" dirty="0">
                <a:solidFill>
                  <a:prstClr val="white"/>
                </a:solidFill>
                <a:cs typeface="B Nazanin" pitchFamily="2" charset="-78"/>
              </a:rPr>
              <a:t>و من بود، تصمیم بر این شد که یک بخش از کتاب فارسی پایه چهارم برای فرایند درس پژوهی انتخاب شود، </a:t>
            </a:r>
            <a:r>
              <a:rPr lang="ar-SA" sz="2800" dirty="0">
                <a:solidFill>
                  <a:prstClr val="white"/>
                </a:solidFill>
                <a:latin typeface="Calibri"/>
                <a:ea typeface="Calibri"/>
                <a:cs typeface="B Nazanin"/>
              </a:rPr>
              <a:t>بعد از چند جلسه کارورزی رفتن و مشاهده مستقیم دانش آموزان و سطح معلومات درسی فارسی آنان، و مشورت با معلم به این نتیجه رسید</a:t>
            </a:r>
            <a:r>
              <a:rPr lang="fa-IR" sz="2800" dirty="0">
                <a:solidFill>
                  <a:prstClr val="white"/>
                </a:solidFill>
                <a:latin typeface="Calibri"/>
                <a:ea typeface="Calibri"/>
                <a:cs typeface="B Nazanin"/>
              </a:rPr>
              <a:t>م</a:t>
            </a:r>
            <a:r>
              <a:rPr lang="ar-SA" sz="2800" dirty="0">
                <a:solidFill>
                  <a:prstClr val="white"/>
                </a:solidFill>
                <a:latin typeface="Calibri"/>
                <a:ea typeface="Calibri"/>
                <a:cs typeface="B Nazanin"/>
              </a:rPr>
              <a:t> که سطح معلومات فارسی دانش آموزان در سطح نسبتا قابل قبولی قرار دارد و برای پیشرفت در این زمینه بر آن شد</a:t>
            </a:r>
            <a:r>
              <a:rPr lang="fa-IR" sz="2800" dirty="0">
                <a:solidFill>
                  <a:prstClr val="white"/>
                </a:solidFill>
                <a:latin typeface="Calibri"/>
                <a:ea typeface="Calibri"/>
                <a:cs typeface="B Nazanin"/>
              </a:rPr>
              <a:t>م</a:t>
            </a:r>
            <a:r>
              <a:rPr lang="ar-SA" sz="2800" dirty="0">
                <a:solidFill>
                  <a:prstClr val="white"/>
                </a:solidFill>
                <a:latin typeface="Calibri"/>
                <a:ea typeface="Calibri"/>
                <a:cs typeface="B Nazanin"/>
              </a:rPr>
              <a:t> که در کتاب فارسی خوانداری درس </a:t>
            </a:r>
            <a:r>
              <a:rPr lang="ar-SA" sz="2800" dirty="0">
                <a:solidFill>
                  <a:srgbClr val="11DF7D"/>
                </a:solidFill>
                <a:latin typeface="Calibri"/>
                <a:ea typeface="Calibri"/>
                <a:cs typeface="B Nazanin"/>
              </a:rPr>
              <a:t>"رهایی از قفس" </a:t>
            </a:r>
            <a:r>
              <a:rPr lang="ar-SA" sz="2800" dirty="0">
                <a:solidFill>
                  <a:prstClr val="white"/>
                </a:solidFill>
                <a:latin typeface="Calibri"/>
                <a:ea typeface="Calibri"/>
                <a:cs typeface="B Nazanin"/>
              </a:rPr>
              <a:t>را انتخاب کن</a:t>
            </a:r>
            <a:r>
              <a:rPr lang="fa-IR" sz="2800" dirty="0">
                <a:solidFill>
                  <a:prstClr val="white"/>
                </a:solidFill>
                <a:latin typeface="Calibri"/>
                <a:ea typeface="Calibri"/>
                <a:cs typeface="B Nazanin"/>
              </a:rPr>
              <a:t>م </a:t>
            </a:r>
            <a:r>
              <a:rPr lang="ar-SA" sz="2800" dirty="0">
                <a:solidFill>
                  <a:prstClr val="white"/>
                </a:solidFill>
                <a:latin typeface="Calibri"/>
                <a:ea typeface="Calibri"/>
                <a:cs typeface="B Nazanin"/>
              </a:rPr>
              <a:t>که هدف آشنایی با آزادی و استقلال است که دانش آموزان بتوانند در زندگی واقعی خود آن را به کار ببرند و در نهایت ضعف </a:t>
            </a:r>
            <a:r>
              <a:rPr lang="ar-SA" sz="2800" dirty="0" smtClean="0">
                <a:solidFill>
                  <a:prstClr val="white"/>
                </a:solidFill>
                <a:latin typeface="Calibri"/>
                <a:ea typeface="Calibri"/>
                <a:cs typeface="B Nazanin"/>
              </a:rPr>
              <a:t>احتمالی</a:t>
            </a:r>
            <a:r>
              <a:rPr lang="fa-IR" sz="2800" dirty="0">
                <a:solidFill>
                  <a:prstClr val="white"/>
                </a:solidFill>
                <a:latin typeface="Calibri"/>
                <a:ea typeface="Calibri"/>
                <a:cs typeface="B Nazanin"/>
              </a:rPr>
              <a:t> </a:t>
            </a:r>
            <a:r>
              <a:rPr lang="ar-SA" sz="2800" dirty="0" smtClean="0">
                <a:solidFill>
                  <a:prstClr val="white"/>
                </a:solidFill>
                <a:latin typeface="Calibri"/>
                <a:ea typeface="Calibri"/>
                <a:cs typeface="B Nazanin"/>
              </a:rPr>
              <a:t>دانش </a:t>
            </a:r>
            <a:r>
              <a:rPr lang="ar-SA" sz="2800" dirty="0">
                <a:solidFill>
                  <a:prstClr val="white"/>
                </a:solidFill>
                <a:latin typeface="Calibri"/>
                <a:ea typeface="Calibri"/>
                <a:cs typeface="B Nazanin"/>
              </a:rPr>
              <a:t>آموزان در این مبحث برطرف شود.</a:t>
            </a:r>
            <a:endParaRPr lang="fa-IR" dirty="0">
              <a:solidFill>
                <a:prstClr val="white"/>
              </a:solidFill>
              <a:cs typeface="B Nazanin" pitchFamily="2" charset="-78"/>
            </a:endParaRPr>
          </a:p>
          <a:p>
            <a:pPr marL="64008" indent="0" algn="justLow">
              <a:buNone/>
            </a:pPr>
            <a:endParaRPr lang="en-US" dirty="0">
              <a:cs typeface="B Nazanin" pitchFamily="2" charset="-78"/>
            </a:endParaRPr>
          </a:p>
        </p:txBody>
      </p:sp>
      <p:pic>
        <p:nvPicPr>
          <p:cNvPr id="10" name="Picture 2" descr="D:\مشاوره در ابتدایی\مشاوره در کودکان\super_hero_gesturing_md_wm.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0"/>
            <a:ext cx="1620672" cy="129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106876"/>
      </p:ext>
    </p:extLst>
  </p:cSld>
  <p:clrMapOvr>
    <a:masterClrMapping/>
  </p:clrMapOvr>
  <p:transition spd="slow">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Custom 1">
      <a:majorFont>
        <a:latin typeface="Century Gothic"/>
        <a:ea typeface=""/>
        <a:cs typeface="2  Mitra_5 (MRT)"/>
      </a:majorFont>
      <a:minorFont>
        <a:latin typeface="Century Gothic"/>
        <a:ea typeface=""/>
        <a:cs typeface="2  Homa"/>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1071</TotalTime>
  <Words>1424</Words>
  <Application>Microsoft Office PowerPoint</Application>
  <PresentationFormat>On-screen Show (4:3)</PresentationFormat>
  <Paragraphs>80</Paragraphs>
  <Slides>22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Arial</vt:lpstr>
      <vt:lpstr>Wingdings 2</vt:lpstr>
      <vt:lpstr>Times New Roman</vt:lpstr>
      <vt:lpstr>2  Homa</vt:lpstr>
      <vt:lpstr>Verdana</vt:lpstr>
      <vt:lpstr>2  Mitra_5 (MRT)</vt:lpstr>
      <vt:lpstr>B Nazanin</vt:lpstr>
      <vt:lpstr>IranNastaliq</vt:lpstr>
      <vt:lpstr>Calibri</vt:lpstr>
      <vt:lpstr>Century Gothic</vt:lpstr>
      <vt:lpstr>Verve</vt:lpstr>
      <vt:lpstr>PowerPoint Presentation</vt:lpstr>
      <vt:lpstr>   دفاعیه کارورزی 4</vt:lpstr>
      <vt:lpstr>تقدیر و تشکر از معلم راهنما</vt:lpstr>
      <vt:lpstr>تقدیر و تشکر از استاد راهنما</vt:lpstr>
      <vt:lpstr>مقدمه</vt:lpstr>
      <vt:lpstr>کارورزی چیست؟</vt:lpstr>
      <vt:lpstr>اهمیت کارورزی</vt:lpstr>
      <vt:lpstr>اهداف کارورزی</vt:lpstr>
      <vt:lpstr>انتخاب موضوع و تعیین هدف</vt:lpstr>
      <vt:lpstr>پس از استخراج مفاهیم کلی و اساسی درس رهایی از قفس، با همکاری و مشورت اعضای گروه اقدام به طراحی                    نقشه مفهومی ذهنی کردیم.</vt:lpstr>
      <vt:lpstr>ایده کلی</vt:lpstr>
      <vt:lpstr>شایستگی های مورد انتظار</vt:lpstr>
      <vt:lpstr>تعیین تکلیف عملکردی</vt:lpstr>
      <vt:lpstr>PowerPoint Presentation</vt:lpstr>
      <vt:lpstr>طرح پرسش های اساسی</vt:lpstr>
      <vt:lpstr>اجرای واحد یادگیری</vt:lpstr>
      <vt:lpstr>ارزیابی از شایستگی ها و جلسات هم اندیشی</vt:lpstr>
      <vt:lpstr>تحلیل و تفسیر یافته ها</vt:lpstr>
      <vt:lpstr>تصاویری از فرایند تدریس</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maks</dc:creator>
  <cp:lastModifiedBy>Mohsen</cp:lastModifiedBy>
  <cp:revision>278</cp:revision>
  <dcterms:created xsi:type="dcterms:W3CDTF">2006-08-16T00:00:00Z</dcterms:created>
  <dcterms:modified xsi:type="dcterms:W3CDTF">2017-07-15T20:13:22Z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